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132"/>
    <a:srgbClr val="1D1D1B"/>
    <a:srgbClr val="000000"/>
    <a:srgbClr val="9D9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13" autoAdjust="0"/>
    <p:restoredTop sz="94660"/>
  </p:normalViewPr>
  <p:slideViewPr>
    <p:cSldViewPr snapToGrid="0" showGuides="1">
      <p:cViewPr>
        <p:scale>
          <a:sx n="78" d="100"/>
          <a:sy n="78" d="100"/>
        </p:scale>
        <p:origin x="408" y="91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22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7AD14-86C9-438E-AAAA-F5BD02FD7462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7123D-EE53-4E4E-83E1-A67F06882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34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9-21F1-4AE4-BBEE-9121E1596106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136BA-5A7B-4742-A43A-5B60A39C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8200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9-21F1-4AE4-BBEE-9121E1596106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136BA-5A7B-4742-A43A-5B60A39C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6732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9-21F1-4AE4-BBEE-9121E1596106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136BA-5A7B-4742-A43A-5B60A39C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9990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216396" y="100013"/>
            <a:ext cx="2844800" cy="3761868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181846" y="100013"/>
            <a:ext cx="4895850" cy="2681286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181846" y="2881312"/>
            <a:ext cx="2402327" cy="1953335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684187" y="2881312"/>
            <a:ext cx="2393509" cy="386238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216396" y="3982592"/>
            <a:ext cx="2844800" cy="2761108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7181846" y="4932255"/>
            <a:ext cx="2402327" cy="1811444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7422425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9-21F1-4AE4-BBEE-9121E1596106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136BA-5A7B-4742-A43A-5B60A39C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7705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9-21F1-4AE4-BBEE-9121E1596106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136BA-5A7B-4742-A43A-5B60A39C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2636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9-21F1-4AE4-BBEE-9121E1596106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136BA-5A7B-4742-A43A-5B60A39C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6689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9-21F1-4AE4-BBEE-9121E1596106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136BA-5A7B-4742-A43A-5B60A39C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1577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9-21F1-4AE4-BBEE-9121E1596106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136BA-5A7B-4742-A43A-5B60A39C2EEC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5454316" y="100013"/>
            <a:ext cx="1626033" cy="3761868"/>
          </a:xfrm>
          <a:prstGeom prst="rect">
            <a:avLst/>
          </a:prstGeom>
          <a:blipFill dpi="0" rotWithShape="1">
            <a:blip r:embed="rId2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7181846" y="100013"/>
            <a:ext cx="4895850" cy="2683691"/>
          </a:xfrm>
          <a:prstGeom prst="rect">
            <a:avLst/>
          </a:prstGeom>
          <a:blipFill>
            <a:blip r:embed="rId3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7164322" y="2896284"/>
            <a:ext cx="2447925" cy="1931193"/>
          </a:xfrm>
          <a:prstGeom prst="rect">
            <a:avLst/>
          </a:prstGeom>
          <a:blipFill>
            <a:blip r:embed="rId4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9696219" y="2881312"/>
            <a:ext cx="2393509" cy="3862387"/>
          </a:xfrm>
          <a:prstGeom prst="rect">
            <a:avLst/>
          </a:prstGeom>
          <a:blipFill>
            <a:blip r:embed="rId5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7164322" y="4932255"/>
            <a:ext cx="2419851" cy="1789220"/>
          </a:xfrm>
          <a:prstGeom prst="rect">
            <a:avLst/>
          </a:prstGeom>
          <a:blipFill>
            <a:blip r:embed="rId6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2856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9-21F1-4AE4-BBEE-9121E1596106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136BA-5A7B-4742-A43A-5B60A39C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9177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11" y="0"/>
            <a:ext cx="9368589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">
                <a:schemeClr val="bg1">
                  <a:lumMod val="95000"/>
                </a:schemeClr>
              </a:gs>
              <a:gs pos="30000">
                <a:schemeClr val="bg1">
                  <a:lumMod val="95000"/>
                </a:schemeClr>
              </a:gs>
              <a:gs pos="47000">
                <a:schemeClr val="bg1">
                  <a:lumMod val="95000"/>
                </a:schemeClr>
              </a:gs>
              <a:gs pos="97000">
                <a:srgbClr val="E40132">
                  <a:alpha val="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2700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9-21F1-4AE4-BBEE-9121E1596106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136BA-5A7B-4742-A43A-5B60A39C2EE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28000">
                <a:schemeClr val="bg1">
                  <a:lumMod val="95000"/>
                </a:schemeClr>
              </a:gs>
              <a:gs pos="100000">
                <a:schemeClr val="bg1">
                  <a:lumMod val="95000"/>
                  <a:alpha val="48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5570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0B2B9-21F1-4AE4-BBEE-9121E1596106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136BA-5A7B-4742-A43A-5B60A39C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9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5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9.png"/><Relationship Id="rId5" Type="http://schemas.openxmlformats.org/officeDocument/2006/relationships/image" Target="../media/image12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osceles Triangle 16"/>
          <p:cNvSpPr/>
          <p:nvPr/>
        </p:nvSpPr>
        <p:spPr>
          <a:xfrm rot="10800000">
            <a:off x="749717" y="0"/>
            <a:ext cx="11457271" cy="6872989"/>
          </a:xfrm>
          <a:prstGeom prst="triangle">
            <a:avLst>
              <a:gd name="adj" fmla="val 49346"/>
            </a:avLst>
          </a:prstGeom>
          <a:solidFill>
            <a:srgbClr val="E40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5" name="Right Triangle 14"/>
          <p:cNvSpPr/>
          <p:nvPr/>
        </p:nvSpPr>
        <p:spPr>
          <a:xfrm flipH="1">
            <a:off x="4182256" y="14988"/>
            <a:ext cx="8009744" cy="6843012"/>
          </a:xfrm>
          <a:prstGeom prst="rtTriangl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6" name="Parallelogram 15"/>
          <p:cNvSpPr/>
          <p:nvPr/>
        </p:nvSpPr>
        <p:spPr>
          <a:xfrm flipH="1">
            <a:off x="-2" y="0"/>
            <a:ext cx="6250121" cy="6872990"/>
          </a:xfrm>
          <a:prstGeom prst="parallelogram">
            <a:avLst>
              <a:gd name="adj" fmla="val 7572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3" name="Oval 12"/>
          <p:cNvSpPr/>
          <p:nvPr/>
        </p:nvSpPr>
        <p:spPr>
          <a:xfrm>
            <a:off x="3505844" y="944688"/>
            <a:ext cx="4785360" cy="47853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04800" dist="38100" dir="2700000" sx="106000" sy="106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747" y="2933053"/>
            <a:ext cx="3691556" cy="690320"/>
          </a:xfrm>
          <a:prstGeom prst="rect">
            <a:avLst/>
          </a:prstGeom>
        </p:spPr>
      </p:pic>
      <p:sp>
        <p:nvSpPr>
          <p:cNvPr id="46" name="Content Placeholder 2">
            <a:extLst>
              <a:ext uri="{FF2B5EF4-FFF2-40B4-BE49-F238E27FC236}">
                <a16:creationId xmlns:a16="http://schemas.microsoft.com/office/drawing/2014/main" xmlns="" id="{56A04D54-47F8-4E27-BBBD-FCC951DC534E}"/>
              </a:ext>
            </a:extLst>
          </p:cNvPr>
          <p:cNvSpPr txBox="1">
            <a:spLocks/>
          </p:cNvSpPr>
          <p:nvPr/>
        </p:nvSpPr>
        <p:spPr>
          <a:xfrm>
            <a:off x="2664416" y="3713033"/>
            <a:ext cx="6468216" cy="10429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spc="300" dirty="0">
                <a:solidFill>
                  <a:srgbClr val="1D1D1B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ROBOSOFT </a:t>
            </a:r>
            <a:r>
              <a:rPr lang="tr-TR" sz="1600" b="1" spc="300" dirty="0">
                <a:solidFill>
                  <a:srgbClr val="1D1D1B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ENERGY</a:t>
            </a:r>
            <a:r>
              <a:rPr lang="en-US" sz="1600" b="1" spc="300" dirty="0">
                <a:solidFill>
                  <a:srgbClr val="1D1D1B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EFFICIENCY</a:t>
            </a:r>
          </a:p>
          <a:p>
            <a:pPr marL="0" indent="0" algn="ctr">
              <a:buNone/>
            </a:pPr>
            <a:r>
              <a:rPr lang="en-US" sz="2400" b="1" spc="300" dirty="0">
                <a:solidFill>
                  <a:srgbClr val="1D1D1B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MONITORING SYSTEM</a:t>
            </a:r>
          </a:p>
        </p:txBody>
      </p:sp>
      <p:sp>
        <p:nvSpPr>
          <p:cNvPr id="18" name="Right Triangle 17"/>
          <p:cNvSpPr/>
          <p:nvPr/>
        </p:nvSpPr>
        <p:spPr>
          <a:xfrm>
            <a:off x="-1" y="0"/>
            <a:ext cx="4994911" cy="6872990"/>
          </a:xfrm>
          <a:prstGeom prst="rtTriangle">
            <a:avLst/>
          </a:prstGeom>
          <a:blipFill dpi="0" rotWithShape="1">
            <a:blip r:embed="rId4"/>
            <a:srcRect/>
            <a:stretch>
              <a:fillRect l="-131000" r="-59000" b="-4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grpSp>
        <p:nvGrpSpPr>
          <p:cNvPr id="19" name="Group 18"/>
          <p:cNvGrpSpPr/>
          <p:nvPr/>
        </p:nvGrpSpPr>
        <p:grpSpPr>
          <a:xfrm>
            <a:off x="3973559" y="582529"/>
            <a:ext cx="3849930" cy="2156414"/>
            <a:chOff x="3529420" y="344278"/>
            <a:chExt cx="5074853" cy="2842514"/>
          </a:xfrm>
        </p:grpSpPr>
        <p:pic>
          <p:nvPicPr>
            <p:cNvPr id="1028" name="Picture 4" descr="Resultado de imagen para industry 4.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7978" y="344278"/>
              <a:ext cx="3925679" cy="2554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n para laptop vector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420" y="344279"/>
              <a:ext cx="5074853" cy="2842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7735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84154"/>
            <a:ext cx="1887191" cy="673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947" y="303413"/>
            <a:ext cx="2041390" cy="381740"/>
          </a:xfrm>
          <a:prstGeom prst="rect">
            <a:avLst/>
          </a:prstGeom>
        </p:spPr>
      </p:pic>
      <p:pic>
        <p:nvPicPr>
          <p:cNvPr id="2050" name="Picture 2" descr="Resultado de imagen para opc foundati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8" y="6184154"/>
            <a:ext cx="1810843" cy="61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9"/>
          <p:cNvSpPr txBox="1">
            <a:spLocks noChangeArrowheads="1"/>
          </p:cNvSpPr>
          <p:nvPr/>
        </p:nvSpPr>
        <p:spPr>
          <a:xfrm>
            <a:off x="1887191" y="845975"/>
            <a:ext cx="8382001" cy="86627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800" b="1" spc="3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WIND ENERGY MONITORING SYSTEM</a:t>
            </a:r>
          </a:p>
          <a:p>
            <a:pPr algn="ctr"/>
            <a:r>
              <a:rPr lang="en-US" altLang="en-US" sz="2800" b="1" spc="3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US" altLang="en-US" sz="2800" b="1" spc="3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918047" y="1372756"/>
            <a:ext cx="2320290" cy="0"/>
          </a:xfrm>
          <a:prstGeom prst="line">
            <a:avLst/>
          </a:prstGeom>
          <a:ln w="28575" cap="rnd">
            <a:solidFill>
              <a:srgbClr val="E401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82339" y="6728791"/>
            <a:ext cx="4409661" cy="129209"/>
          </a:xfrm>
          <a:prstGeom prst="rect">
            <a:avLst/>
          </a:prstGeom>
          <a:solidFill>
            <a:srgbClr val="E40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20" name="Rectangle 19"/>
          <p:cNvSpPr/>
          <p:nvPr/>
        </p:nvSpPr>
        <p:spPr>
          <a:xfrm>
            <a:off x="1887192" y="6728791"/>
            <a:ext cx="5895148" cy="1292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grpSp>
        <p:nvGrpSpPr>
          <p:cNvPr id="8" name="Group 7"/>
          <p:cNvGrpSpPr/>
          <p:nvPr/>
        </p:nvGrpSpPr>
        <p:grpSpPr>
          <a:xfrm>
            <a:off x="3742053" y="1575091"/>
            <a:ext cx="6186384" cy="4159942"/>
            <a:chOff x="3529655" y="1585656"/>
            <a:chExt cx="6570232" cy="44180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605743" y="509568"/>
              <a:ext cx="4418055" cy="657023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7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" t="10782" b="6580"/>
            <a:stretch>
              <a:fillRect/>
            </a:stretch>
          </p:blipFill>
          <p:spPr bwMode="auto">
            <a:xfrm>
              <a:off x="4171693" y="1779249"/>
              <a:ext cx="5292347" cy="4035924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1887191" y="2863495"/>
            <a:ext cx="3341559" cy="3211030"/>
            <a:chOff x="1357749" y="2806345"/>
            <a:chExt cx="3548894" cy="3410266"/>
          </a:xfrm>
        </p:grpSpPr>
        <p:pic>
          <p:nvPicPr>
            <p:cNvPr id="5126" name="Picture 6" descr="Resultado de imagen para iphone vector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749" y="2806345"/>
              <a:ext cx="3548894" cy="341026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36" t="33388" r="39086" b="13599"/>
            <a:stretch/>
          </p:blipFill>
          <p:spPr bwMode="auto">
            <a:xfrm>
              <a:off x="2364018" y="3233738"/>
              <a:ext cx="1507779" cy="250129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4101224" y="5850945"/>
            <a:ext cx="5885945" cy="31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6213" indent="-176213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folHlink"/>
              </a:buClr>
            </a:pP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 Tablet and mobile </a:t>
            </a:r>
            <a:r>
              <a:rPr lang="en-US" altLang="en-US" sz="18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monitoring; we can create custom monitoring system on cloud)</a:t>
            </a:r>
            <a:endParaRPr lang="tr-TR" altLang="en-US" sz="18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288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84154"/>
            <a:ext cx="1887191" cy="673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947" y="303413"/>
            <a:ext cx="2041390" cy="381740"/>
          </a:xfrm>
          <a:prstGeom prst="rect">
            <a:avLst/>
          </a:prstGeom>
        </p:spPr>
      </p:pic>
      <p:pic>
        <p:nvPicPr>
          <p:cNvPr id="2050" name="Picture 2" descr="Resultado de imagen para opc foundati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8" y="6184154"/>
            <a:ext cx="1810843" cy="61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9"/>
          <p:cNvSpPr txBox="1">
            <a:spLocks noChangeArrowheads="1"/>
          </p:cNvSpPr>
          <p:nvPr/>
        </p:nvSpPr>
        <p:spPr>
          <a:xfrm>
            <a:off x="1887191" y="845975"/>
            <a:ext cx="8382001" cy="86627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800" b="1" spc="3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OFFSHORE ANALYZE AND MONITORING SYSTEM</a:t>
            </a:r>
          </a:p>
        </p:txBody>
      </p:sp>
      <p:sp>
        <p:nvSpPr>
          <p:cNvPr id="2" name="Rectangle 1"/>
          <p:cNvSpPr/>
          <p:nvPr/>
        </p:nvSpPr>
        <p:spPr>
          <a:xfrm>
            <a:off x="7782339" y="6728791"/>
            <a:ext cx="4409661" cy="129209"/>
          </a:xfrm>
          <a:prstGeom prst="rect">
            <a:avLst/>
          </a:prstGeom>
          <a:solidFill>
            <a:srgbClr val="E40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20" name="Rectangle 19"/>
          <p:cNvSpPr/>
          <p:nvPr/>
        </p:nvSpPr>
        <p:spPr>
          <a:xfrm>
            <a:off x="1887192" y="6728791"/>
            <a:ext cx="5895148" cy="1292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grpSp>
        <p:nvGrpSpPr>
          <p:cNvPr id="6" name="Group 5"/>
          <p:cNvGrpSpPr/>
          <p:nvPr/>
        </p:nvGrpSpPr>
        <p:grpSpPr>
          <a:xfrm>
            <a:off x="2913702" y="1840271"/>
            <a:ext cx="6607879" cy="3701188"/>
            <a:chOff x="2913702" y="1840271"/>
            <a:chExt cx="6607879" cy="3701188"/>
          </a:xfrm>
        </p:grpSpPr>
        <p:pic>
          <p:nvPicPr>
            <p:cNvPr id="15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797" y="2256885"/>
              <a:ext cx="5158583" cy="289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6" descr="Resultado de imagen para laptop vector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3702" y="1840271"/>
              <a:ext cx="6607879" cy="3701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/>
          <p:cNvCxnSpPr/>
          <p:nvPr/>
        </p:nvCxnSpPr>
        <p:spPr>
          <a:xfrm>
            <a:off x="4918047" y="1712249"/>
            <a:ext cx="2320290" cy="0"/>
          </a:xfrm>
          <a:prstGeom prst="line">
            <a:avLst/>
          </a:prstGeom>
          <a:ln w="28575" cap="rnd">
            <a:solidFill>
              <a:srgbClr val="E401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277653" y="5669480"/>
            <a:ext cx="8084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tr-TR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 Tablet and mobile monitoring; also we focus on petro chemical software system, custom MES, mobile monitoring and </a:t>
            </a:r>
            <a:r>
              <a:rPr lang="en-US" altLang="tr-TR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maintanence</a:t>
            </a:r>
            <a:r>
              <a:rPr lang="en-US" altLang="tr-TR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software )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233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1517" r="4453" b="633"/>
          <a:stretch/>
        </p:blipFill>
        <p:spPr>
          <a:xfrm>
            <a:off x="-12357" y="0"/>
            <a:ext cx="12208476" cy="68008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6184154"/>
            <a:ext cx="1887191" cy="673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947" y="303413"/>
            <a:ext cx="2041390" cy="381740"/>
          </a:xfrm>
          <a:prstGeom prst="rect">
            <a:avLst/>
          </a:prstGeom>
        </p:spPr>
      </p:pic>
      <p:pic>
        <p:nvPicPr>
          <p:cNvPr id="2050" name="Picture 2" descr="Resultado de imagen para opc foundati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8" y="6184154"/>
            <a:ext cx="1810843" cy="61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9"/>
          <p:cNvSpPr txBox="1">
            <a:spLocks noChangeArrowheads="1"/>
          </p:cNvSpPr>
          <p:nvPr/>
        </p:nvSpPr>
        <p:spPr>
          <a:xfrm>
            <a:off x="1887191" y="845975"/>
            <a:ext cx="8382001" cy="86627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800" b="1" spc="3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OUR SECTORS</a:t>
            </a:r>
            <a:endParaRPr lang="en-US" altLang="en-US" sz="2800" b="1" spc="3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82339" y="6728791"/>
            <a:ext cx="4409661" cy="129209"/>
          </a:xfrm>
          <a:prstGeom prst="rect">
            <a:avLst/>
          </a:prstGeom>
          <a:solidFill>
            <a:srgbClr val="E40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20" name="Rectangle 19"/>
          <p:cNvSpPr/>
          <p:nvPr/>
        </p:nvSpPr>
        <p:spPr>
          <a:xfrm>
            <a:off x="1887192" y="6728791"/>
            <a:ext cx="5895148" cy="1292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cxnSp>
        <p:nvCxnSpPr>
          <p:cNvPr id="13" name="Straight Connector 12"/>
          <p:cNvCxnSpPr/>
          <p:nvPr/>
        </p:nvCxnSpPr>
        <p:spPr>
          <a:xfrm>
            <a:off x="4918047" y="1372756"/>
            <a:ext cx="2320290" cy="0"/>
          </a:xfrm>
          <a:prstGeom prst="line">
            <a:avLst/>
          </a:prstGeom>
          <a:ln w="28575" cap="rnd">
            <a:solidFill>
              <a:srgbClr val="E401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2570207" y="1768187"/>
            <a:ext cx="3348681" cy="55605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2700000" sx="103000" sy="103000" algn="tl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Chemical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70206" y="2570799"/>
            <a:ext cx="3348681" cy="55605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2700000" sx="103000" sy="103000" algn="tl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Offshores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570205" y="3393463"/>
            <a:ext cx="3348681" cy="55605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2700000" sx="103000" sy="103000" algn="tl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Textiles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570204" y="4221361"/>
            <a:ext cx="3348681" cy="55605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2700000" sx="103000" sy="103000" algn="tl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Renewable energy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570203" y="5042498"/>
            <a:ext cx="3348681" cy="55605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2700000" sx="103000" sy="103000" algn="tl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Biogas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342781" y="1768187"/>
            <a:ext cx="3348681" cy="55605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2700000" sx="103000" sy="103000" algn="tl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Water and waste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water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42780" y="2570799"/>
            <a:ext cx="3348681" cy="55605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2700000" sx="103000" sy="103000" algn="tl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Food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342779" y="3393463"/>
            <a:ext cx="3348681" cy="55605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2700000" sx="103000" sy="103000" algn="tl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OEE projects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342778" y="4221361"/>
            <a:ext cx="3348681" cy="55605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2700000" sx="103000" sy="103000" algn="tl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kind 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industries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342777" y="5042498"/>
            <a:ext cx="3348681" cy="55605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38100" dir="2700000" sx="103000" sy="103000" algn="tl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because 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RBS Report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flexibility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038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/>
          <p:cNvSpPr/>
          <p:nvPr/>
        </p:nvSpPr>
        <p:spPr>
          <a:xfrm flipH="1">
            <a:off x="3766136" y="691369"/>
            <a:ext cx="8425864" cy="5786717"/>
          </a:xfrm>
          <a:custGeom>
            <a:avLst/>
            <a:gdLst>
              <a:gd name="connsiteX0" fmla="*/ 8425864 w 8425864"/>
              <a:gd name="connsiteY0" fmla="*/ 0 h 5786717"/>
              <a:gd name="connsiteX1" fmla="*/ 7968280 w 8425864"/>
              <a:gd name="connsiteY1" fmla="*/ 0 h 5786717"/>
              <a:gd name="connsiteX2" fmla="*/ 0 w 8425864"/>
              <a:gd name="connsiteY2" fmla="*/ 5472457 h 5786717"/>
              <a:gd name="connsiteX3" fmla="*/ 0 w 8425864"/>
              <a:gd name="connsiteY3" fmla="*/ 5786717 h 5786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25864" h="5786717">
                <a:moveTo>
                  <a:pt x="8425864" y="0"/>
                </a:moveTo>
                <a:lnTo>
                  <a:pt x="7968280" y="0"/>
                </a:lnTo>
                <a:lnTo>
                  <a:pt x="0" y="5472457"/>
                </a:lnTo>
                <a:lnTo>
                  <a:pt x="0" y="57867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8" name="Rectangle 7"/>
          <p:cNvSpPr/>
          <p:nvPr/>
        </p:nvSpPr>
        <p:spPr>
          <a:xfrm>
            <a:off x="-2" y="3638893"/>
            <a:ext cx="11887202" cy="2189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33" name="Freeform 32"/>
          <p:cNvSpPr/>
          <p:nvPr/>
        </p:nvSpPr>
        <p:spPr>
          <a:xfrm rot="17534166" flipH="1">
            <a:off x="-28636" y="761980"/>
            <a:ext cx="5207038" cy="3628109"/>
          </a:xfrm>
          <a:custGeom>
            <a:avLst/>
            <a:gdLst>
              <a:gd name="connsiteX0" fmla="*/ 0 w 5207038"/>
              <a:gd name="connsiteY0" fmla="*/ 3371022 h 3628109"/>
              <a:gd name="connsiteX1" fmla="*/ 0 w 5207038"/>
              <a:gd name="connsiteY1" fmla="*/ 3628109 h 3628109"/>
              <a:gd name="connsiteX2" fmla="*/ 5207038 w 5207038"/>
              <a:gd name="connsiteY2" fmla="*/ 96690 h 3628109"/>
              <a:gd name="connsiteX3" fmla="*/ 4970534 w 5207038"/>
              <a:gd name="connsiteY3" fmla="*/ 0 h 362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7038" h="3628109">
                <a:moveTo>
                  <a:pt x="0" y="3371022"/>
                </a:moveTo>
                <a:lnTo>
                  <a:pt x="0" y="3628109"/>
                </a:lnTo>
                <a:lnTo>
                  <a:pt x="5207038" y="96690"/>
                </a:lnTo>
                <a:lnTo>
                  <a:pt x="4970534" y="0"/>
                </a:lnTo>
                <a:close/>
              </a:path>
            </a:pathLst>
          </a:custGeom>
          <a:solidFill>
            <a:srgbClr val="E40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2" name="Right Triangle 11"/>
          <p:cNvSpPr/>
          <p:nvPr/>
        </p:nvSpPr>
        <p:spPr>
          <a:xfrm rot="10800000">
            <a:off x="3309256" y="0"/>
            <a:ext cx="8882743" cy="6096000"/>
          </a:xfrm>
          <a:prstGeom prst="rtTriangle">
            <a:avLst/>
          </a:prstGeom>
          <a:blipFill dpi="0" rotWithShape="0">
            <a:blip r:embed="rId2"/>
            <a:srcRect/>
            <a:stretch>
              <a:fillRect l="-72000" t="-30000" r="-61000" b="-4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3" name="Right Triangle 2"/>
          <p:cNvSpPr/>
          <p:nvPr/>
        </p:nvSpPr>
        <p:spPr>
          <a:xfrm rot="5400000">
            <a:off x="1057983" y="-1057984"/>
            <a:ext cx="3980033" cy="6096000"/>
          </a:xfrm>
          <a:prstGeom prst="rtTriangle">
            <a:avLst/>
          </a:prstGeom>
          <a:blipFill dpi="0" rotWithShape="0">
            <a:blip r:embed="rId3"/>
            <a:srcRect/>
            <a:stretch>
              <a:fillRect l="-40000" t="-6000" r="-2000" b="-1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081" y="2969475"/>
            <a:ext cx="2041390" cy="381740"/>
          </a:xfrm>
          <a:prstGeom prst="rect">
            <a:avLst/>
          </a:prstGeom>
        </p:spPr>
      </p:pic>
      <p:pic>
        <p:nvPicPr>
          <p:cNvPr id="22" name="Picture 2" descr="Resultado de imagen para opc foundati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8" y="6184154"/>
            <a:ext cx="1810843" cy="61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19" y="4160584"/>
            <a:ext cx="1524000" cy="660400"/>
          </a:xfrm>
          <a:prstGeom prst="roundRect">
            <a:avLst>
              <a:gd name="adj" fmla="val 0"/>
            </a:avLst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7" b="27755"/>
          <a:stretch/>
        </p:blipFill>
        <p:spPr bwMode="auto">
          <a:xfrm>
            <a:off x="2259289" y="3788630"/>
            <a:ext cx="1917700" cy="903769"/>
          </a:xfrm>
          <a:prstGeom prst="roundRect">
            <a:avLst>
              <a:gd name="adj" fmla="val 0"/>
            </a:avLst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7" b="15108"/>
          <a:stretch/>
        </p:blipFill>
        <p:spPr bwMode="auto">
          <a:xfrm>
            <a:off x="4074964" y="3622941"/>
            <a:ext cx="1890713" cy="1063256"/>
          </a:xfrm>
          <a:prstGeom prst="roundRect">
            <a:avLst>
              <a:gd name="adj" fmla="val 0"/>
            </a:avLst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504" y="3622941"/>
            <a:ext cx="2135299" cy="1222225"/>
          </a:xfrm>
          <a:prstGeom prst="roundRect">
            <a:avLst>
              <a:gd name="adj" fmla="val 0"/>
            </a:avLst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16013" r="7508" b="25788"/>
          <a:stretch/>
        </p:blipFill>
        <p:spPr bwMode="auto">
          <a:xfrm>
            <a:off x="2286206" y="4771372"/>
            <a:ext cx="1967106" cy="841585"/>
          </a:xfrm>
          <a:prstGeom prst="roundRect">
            <a:avLst>
              <a:gd name="adj" fmla="val 0"/>
            </a:avLst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253" y="4646885"/>
            <a:ext cx="1020867" cy="1021920"/>
          </a:xfrm>
          <a:prstGeom prst="roundRect">
            <a:avLst>
              <a:gd name="adj" fmla="val 0"/>
            </a:avLst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2" b="7753"/>
          <a:stretch/>
        </p:blipFill>
        <p:spPr bwMode="auto">
          <a:xfrm>
            <a:off x="6262315" y="4686197"/>
            <a:ext cx="2378075" cy="1011936"/>
          </a:xfrm>
          <a:prstGeom prst="roundRect">
            <a:avLst>
              <a:gd name="adj" fmla="val 0"/>
            </a:avLst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441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osceles Triangle 16"/>
          <p:cNvSpPr/>
          <p:nvPr/>
        </p:nvSpPr>
        <p:spPr>
          <a:xfrm rot="10800000">
            <a:off x="749717" y="0"/>
            <a:ext cx="11457271" cy="6872989"/>
          </a:xfrm>
          <a:prstGeom prst="triangle">
            <a:avLst>
              <a:gd name="adj" fmla="val 49346"/>
            </a:avLst>
          </a:prstGeom>
          <a:solidFill>
            <a:srgbClr val="E40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5" name="Right Triangle 14"/>
          <p:cNvSpPr/>
          <p:nvPr/>
        </p:nvSpPr>
        <p:spPr>
          <a:xfrm flipH="1">
            <a:off x="4182256" y="14988"/>
            <a:ext cx="8009744" cy="6843012"/>
          </a:xfrm>
          <a:prstGeom prst="rtTriangl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6" name="Parallelogram 15"/>
          <p:cNvSpPr/>
          <p:nvPr/>
        </p:nvSpPr>
        <p:spPr>
          <a:xfrm flipH="1">
            <a:off x="-2" y="0"/>
            <a:ext cx="6250121" cy="6872990"/>
          </a:xfrm>
          <a:prstGeom prst="parallelogram">
            <a:avLst>
              <a:gd name="adj" fmla="val 7572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3" name="Oval 12"/>
          <p:cNvSpPr/>
          <p:nvPr/>
        </p:nvSpPr>
        <p:spPr>
          <a:xfrm>
            <a:off x="3505844" y="944688"/>
            <a:ext cx="4785360" cy="47853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04800" dist="38100" dir="2700000" sx="106000" sy="106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747" y="3436494"/>
            <a:ext cx="3691556" cy="690320"/>
          </a:xfrm>
          <a:prstGeom prst="rect">
            <a:avLst/>
          </a:prstGeom>
        </p:spPr>
      </p:pic>
      <p:sp>
        <p:nvSpPr>
          <p:cNvPr id="46" name="Content Placeholder 2">
            <a:extLst>
              <a:ext uri="{FF2B5EF4-FFF2-40B4-BE49-F238E27FC236}">
                <a16:creationId xmlns:a16="http://schemas.microsoft.com/office/drawing/2014/main" xmlns="" id="{56A04D54-47F8-4E27-BBBD-FCC951DC534E}"/>
              </a:ext>
            </a:extLst>
          </p:cNvPr>
          <p:cNvSpPr txBox="1">
            <a:spLocks/>
          </p:cNvSpPr>
          <p:nvPr/>
        </p:nvSpPr>
        <p:spPr>
          <a:xfrm>
            <a:off x="2664416" y="2591815"/>
            <a:ext cx="6468216" cy="10429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spc="300" dirty="0" smtClean="0">
                <a:solidFill>
                  <a:srgbClr val="1D1D1B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THANK YOU</a:t>
            </a:r>
            <a:endParaRPr lang="en-US" sz="5400" b="1" spc="300" dirty="0">
              <a:solidFill>
                <a:srgbClr val="1D1D1B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ight Triangle 17"/>
          <p:cNvSpPr/>
          <p:nvPr/>
        </p:nvSpPr>
        <p:spPr>
          <a:xfrm>
            <a:off x="-1" y="0"/>
            <a:ext cx="4994911" cy="6872990"/>
          </a:xfrm>
          <a:prstGeom prst="rtTriangle">
            <a:avLst/>
          </a:prstGeom>
          <a:blipFill dpi="0" rotWithShape="1">
            <a:blip r:embed="rId4"/>
            <a:srcRect/>
            <a:stretch>
              <a:fillRect l="-131000" r="-59000" b="-4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047351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/>
          <p:cNvSpPr/>
          <p:nvPr/>
        </p:nvSpPr>
        <p:spPr>
          <a:xfrm flipH="1">
            <a:off x="7325139" y="-14990"/>
            <a:ext cx="4866860" cy="6887980"/>
          </a:xfrm>
          <a:custGeom>
            <a:avLst/>
            <a:gdLst>
              <a:gd name="connsiteX0" fmla="*/ 2501767 w 4752203"/>
              <a:gd name="connsiteY0" fmla="*/ 0 h 6887980"/>
              <a:gd name="connsiteX1" fmla="*/ 0 w 4752203"/>
              <a:gd name="connsiteY1" fmla="*/ 0 h 6887980"/>
              <a:gd name="connsiteX2" fmla="*/ 0 w 4752203"/>
              <a:gd name="connsiteY2" fmla="*/ 6887980 h 6887980"/>
              <a:gd name="connsiteX3" fmla="*/ 4752203 w 4752203"/>
              <a:gd name="connsiteY3" fmla="*/ 6887980 h 6887980"/>
              <a:gd name="connsiteX4" fmla="*/ 2467482 w 4752203"/>
              <a:gd name="connsiteY4" fmla="*/ 14990 h 6887980"/>
              <a:gd name="connsiteX5" fmla="*/ 2517095 w 4752203"/>
              <a:gd name="connsiteY5" fmla="*/ 14990 h 688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2203" h="6887980">
                <a:moveTo>
                  <a:pt x="2501767" y="0"/>
                </a:moveTo>
                <a:lnTo>
                  <a:pt x="0" y="0"/>
                </a:lnTo>
                <a:lnTo>
                  <a:pt x="0" y="6887980"/>
                </a:lnTo>
                <a:lnTo>
                  <a:pt x="4752203" y="6887980"/>
                </a:lnTo>
                <a:lnTo>
                  <a:pt x="2467482" y="14990"/>
                </a:lnTo>
                <a:lnTo>
                  <a:pt x="2517095" y="14990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l="-34000" r="-5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2" name="Parallelogram 11"/>
          <p:cNvSpPr/>
          <p:nvPr/>
        </p:nvSpPr>
        <p:spPr>
          <a:xfrm>
            <a:off x="6511251" y="-14990"/>
            <a:ext cx="3195458" cy="6872990"/>
          </a:xfrm>
          <a:prstGeom prst="parallelogram">
            <a:avLst>
              <a:gd name="adj" fmla="val 714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800" y="303413"/>
            <a:ext cx="2041390" cy="381740"/>
          </a:xfrm>
          <a:prstGeom prst="rect">
            <a:avLst/>
          </a:prstGeom>
        </p:spPr>
      </p:pic>
      <p:pic>
        <p:nvPicPr>
          <p:cNvPr id="2050" name="Picture 2" descr="Resultado de imagen para opc foundati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8" y="6184154"/>
            <a:ext cx="1810843" cy="61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9"/>
          <p:cNvSpPr txBox="1">
            <a:spLocks noChangeArrowheads="1"/>
          </p:cNvSpPr>
          <p:nvPr/>
        </p:nvSpPr>
        <p:spPr>
          <a:xfrm>
            <a:off x="-401956" y="845975"/>
            <a:ext cx="8382001" cy="86627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800" b="1" spc="3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IS THE</a:t>
            </a:r>
            <a:r>
              <a:rPr lang="tr-TR" altLang="en-US" sz="2800" b="1" spc="3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ENERGY</a:t>
            </a:r>
            <a:r>
              <a:rPr lang="en-US" altLang="en-US" sz="2800" b="1" spc="3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PLANTS </a:t>
            </a:r>
            <a:endParaRPr lang="tr-TR" altLang="en-US" sz="2800" b="1" spc="3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altLang="en-US" sz="2800" b="1" spc="3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REQUIREMENTS?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628900" y="1750443"/>
            <a:ext cx="2320290" cy="0"/>
          </a:xfrm>
          <a:prstGeom prst="line">
            <a:avLst/>
          </a:prstGeom>
          <a:ln w="28575" cap="rnd">
            <a:solidFill>
              <a:srgbClr val="E401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52743" y="2558224"/>
            <a:ext cx="51318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1D1D1B"/>
              </a:buClr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Your plant is efficient?</a:t>
            </a:r>
          </a:p>
          <a:p>
            <a:pPr marL="0" indent="0">
              <a:lnSpc>
                <a:spcPct val="150000"/>
              </a:lnSpc>
              <a:buClr>
                <a:srgbClr val="1D1D1B"/>
              </a:buClr>
            </a:pP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you analysis your data?</a:t>
            </a:r>
          </a:p>
          <a:p>
            <a:pPr marL="0" indent="0">
              <a:lnSpc>
                <a:spcPct val="150000"/>
              </a:lnSpc>
              <a:buClr>
                <a:srgbClr val="1D1D1B"/>
              </a:buClr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we will do for increasing efficiency with data acquisition?</a:t>
            </a:r>
          </a:p>
        </p:txBody>
      </p:sp>
      <p:sp>
        <p:nvSpPr>
          <p:cNvPr id="23" name="Parallelogram 22"/>
          <p:cNvSpPr/>
          <p:nvPr/>
        </p:nvSpPr>
        <p:spPr>
          <a:xfrm>
            <a:off x="6233561" y="0"/>
            <a:ext cx="2403123" cy="6872990"/>
          </a:xfrm>
          <a:prstGeom prst="parallelogram">
            <a:avLst>
              <a:gd name="adj" fmla="val 96165"/>
            </a:avLst>
          </a:prstGeom>
          <a:solidFill>
            <a:srgbClr val="E40132"/>
          </a:solidFill>
          <a:ln>
            <a:solidFill>
              <a:srgbClr val="E401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grpSp>
        <p:nvGrpSpPr>
          <p:cNvPr id="11" name="Group 10"/>
          <p:cNvGrpSpPr/>
          <p:nvPr/>
        </p:nvGrpSpPr>
        <p:grpSpPr>
          <a:xfrm>
            <a:off x="713898" y="2834115"/>
            <a:ext cx="142607" cy="142607"/>
            <a:chOff x="965200" y="2476500"/>
            <a:chExt cx="186770" cy="186770"/>
          </a:xfrm>
        </p:grpSpPr>
        <p:sp>
          <p:nvSpPr>
            <p:cNvPr id="10" name="Oval 9"/>
            <p:cNvSpPr/>
            <p:nvPr/>
          </p:nvSpPr>
          <p:spPr>
            <a:xfrm>
              <a:off x="965200" y="2476500"/>
              <a:ext cx="186770" cy="186770"/>
            </a:xfrm>
            <a:prstGeom prst="ellipse">
              <a:avLst/>
            </a:prstGeom>
            <a:solidFill>
              <a:srgbClr val="E40132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  <p:sp>
          <p:nvSpPr>
            <p:cNvPr id="35" name="Oval 34"/>
            <p:cNvSpPr/>
            <p:nvPr/>
          </p:nvSpPr>
          <p:spPr>
            <a:xfrm>
              <a:off x="1006042" y="2517342"/>
              <a:ext cx="105086" cy="105086"/>
            </a:xfrm>
            <a:prstGeom prst="ellipse">
              <a:avLst/>
            </a:prstGeom>
            <a:solidFill>
              <a:srgbClr val="E40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13897" y="3387021"/>
            <a:ext cx="142607" cy="142607"/>
            <a:chOff x="965200" y="2476500"/>
            <a:chExt cx="186770" cy="186770"/>
          </a:xfrm>
        </p:grpSpPr>
        <p:sp>
          <p:nvSpPr>
            <p:cNvPr id="38" name="Oval 37"/>
            <p:cNvSpPr/>
            <p:nvPr/>
          </p:nvSpPr>
          <p:spPr>
            <a:xfrm>
              <a:off x="965200" y="2476500"/>
              <a:ext cx="186770" cy="186770"/>
            </a:xfrm>
            <a:prstGeom prst="ellipse">
              <a:avLst/>
            </a:prstGeom>
            <a:solidFill>
              <a:srgbClr val="E40132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  <p:sp>
          <p:nvSpPr>
            <p:cNvPr id="39" name="Oval 38"/>
            <p:cNvSpPr/>
            <p:nvPr/>
          </p:nvSpPr>
          <p:spPr>
            <a:xfrm>
              <a:off x="1006042" y="2517342"/>
              <a:ext cx="105086" cy="105086"/>
            </a:xfrm>
            <a:prstGeom prst="ellipse">
              <a:avLst/>
            </a:prstGeom>
            <a:solidFill>
              <a:srgbClr val="E40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10136" y="3939927"/>
            <a:ext cx="142607" cy="142607"/>
            <a:chOff x="965200" y="2476500"/>
            <a:chExt cx="186770" cy="186770"/>
          </a:xfrm>
        </p:grpSpPr>
        <p:sp>
          <p:nvSpPr>
            <p:cNvPr id="41" name="Oval 40"/>
            <p:cNvSpPr/>
            <p:nvPr/>
          </p:nvSpPr>
          <p:spPr>
            <a:xfrm>
              <a:off x="965200" y="2476500"/>
              <a:ext cx="186770" cy="186770"/>
            </a:xfrm>
            <a:prstGeom prst="ellipse">
              <a:avLst/>
            </a:prstGeom>
            <a:solidFill>
              <a:srgbClr val="E40132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  <p:sp>
          <p:nvSpPr>
            <p:cNvPr id="42" name="Oval 41"/>
            <p:cNvSpPr/>
            <p:nvPr/>
          </p:nvSpPr>
          <p:spPr>
            <a:xfrm>
              <a:off x="1006042" y="2517342"/>
              <a:ext cx="105086" cy="105086"/>
            </a:xfrm>
            <a:prstGeom prst="ellipse">
              <a:avLst/>
            </a:prstGeom>
            <a:solidFill>
              <a:srgbClr val="E40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</p:grpSp>
    </p:spTree>
    <p:extLst>
      <p:ext uri="{BB962C8B-B14F-4D97-AF65-F5344CB8AC3E}">
        <p14:creationId xmlns:p14="http://schemas.microsoft.com/office/powerpoint/2010/main" val="3408423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947" y="303413"/>
            <a:ext cx="2041390" cy="381740"/>
          </a:xfrm>
          <a:prstGeom prst="rect">
            <a:avLst/>
          </a:prstGeom>
        </p:spPr>
      </p:pic>
      <p:pic>
        <p:nvPicPr>
          <p:cNvPr id="2050" name="Picture 2" descr="Resultado de imagen para opc foundati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8" y="6184154"/>
            <a:ext cx="1810843" cy="61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9"/>
          <p:cNvSpPr txBox="1">
            <a:spLocks noChangeArrowheads="1"/>
          </p:cNvSpPr>
          <p:nvPr/>
        </p:nvSpPr>
        <p:spPr>
          <a:xfrm>
            <a:off x="1887191" y="845975"/>
            <a:ext cx="8382001" cy="86627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800" b="1" spc="3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EFFICIENCY AND FORECAST?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918047" y="1372756"/>
            <a:ext cx="2320290" cy="0"/>
          </a:xfrm>
          <a:prstGeom prst="line">
            <a:avLst/>
          </a:prstGeom>
          <a:ln w="28575" cap="rnd">
            <a:solidFill>
              <a:srgbClr val="E401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82339" y="6728791"/>
            <a:ext cx="4409661" cy="129209"/>
          </a:xfrm>
          <a:prstGeom prst="rect">
            <a:avLst/>
          </a:prstGeom>
          <a:solidFill>
            <a:srgbClr val="E40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20" name="Rectangle 19"/>
          <p:cNvSpPr/>
          <p:nvPr/>
        </p:nvSpPr>
        <p:spPr>
          <a:xfrm>
            <a:off x="1887192" y="6728791"/>
            <a:ext cx="5895148" cy="1292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25" name="Arc 24"/>
          <p:cNvSpPr/>
          <p:nvPr/>
        </p:nvSpPr>
        <p:spPr>
          <a:xfrm>
            <a:off x="5047255" y="2098838"/>
            <a:ext cx="3042361" cy="3042361"/>
          </a:xfrm>
          <a:prstGeom prst="arc">
            <a:avLst>
              <a:gd name="adj1" fmla="val 18346120"/>
              <a:gd name="adj2" fmla="val 3547165"/>
            </a:avLst>
          </a:prstGeom>
          <a:ln>
            <a:solidFill>
              <a:srgbClr val="858C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46" name="Arc 45"/>
          <p:cNvSpPr/>
          <p:nvPr/>
        </p:nvSpPr>
        <p:spPr>
          <a:xfrm rot="10800000">
            <a:off x="4195976" y="2114697"/>
            <a:ext cx="3042361" cy="3042361"/>
          </a:xfrm>
          <a:prstGeom prst="arc">
            <a:avLst>
              <a:gd name="adj1" fmla="val 18346120"/>
              <a:gd name="adj2" fmla="val 3547165"/>
            </a:avLst>
          </a:prstGeom>
          <a:ln>
            <a:solidFill>
              <a:srgbClr val="858C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grpSp>
        <p:nvGrpSpPr>
          <p:cNvPr id="47" name="Group 46"/>
          <p:cNvGrpSpPr/>
          <p:nvPr/>
        </p:nvGrpSpPr>
        <p:grpSpPr>
          <a:xfrm>
            <a:off x="4310402" y="2634074"/>
            <a:ext cx="273400" cy="273400"/>
            <a:chOff x="965200" y="2476500"/>
            <a:chExt cx="186770" cy="186770"/>
          </a:xfrm>
        </p:grpSpPr>
        <p:sp>
          <p:nvSpPr>
            <p:cNvPr id="48" name="Oval 47"/>
            <p:cNvSpPr/>
            <p:nvPr/>
          </p:nvSpPr>
          <p:spPr>
            <a:xfrm>
              <a:off x="965200" y="2476500"/>
              <a:ext cx="186770" cy="186770"/>
            </a:xfrm>
            <a:prstGeom prst="ellipse">
              <a:avLst/>
            </a:prstGeom>
            <a:solidFill>
              <a:srgbClr val="E40132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  <p:sp>
          <p:nvSpPr>
            <p:cNvPr id="49" name="Oval 48"/>
            <p:cNvSpPr/>
            <p:nvPr/>
          </p:nvSpPr>
          <p:spPr>
            <a:xfrm>
              <a:off x="1006042" y="2517342"/>
              <a:ext cx="105086" cy="105086"/>
            </a:xfrm>
            <a:prstGeom prst="ellipse">
              <a:avLst/>
            </a:prstGeom>
            <a:solidFill>
              <a:srgbClr val="E40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</p:grpSp>
      <p:sp>
        <p:nvSpPr>
          <p:cNvPr id="5" name="Rectangle 4"/>
          <p:cNvSpPr/>
          <p:nvPr/>
        </p:nvSpPr>
        <p:spPr>
          <a:xfrm>
            <a:off x="2455921" y="2491655"/>
            <a:ext cx="1757019" cy="4158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1D1D1B"/>
              </a:buClr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Turbine efficiency</a:t>
            </a:r>
          </a:p>
        </p:txBody>
      </p:sp>
      <p:sp>
        <p:nvSpPr>
          <p:cNvPr id="6" name="Rectangle 5"/>
          <p:cNvSpPr/>
          <p:nvPr/>
        </p:nvSpPr>
        <p:spPr>
          <a:xfrm>
            <a:off x="2100630" y="3243410"/>
            <a:ext cx="1858201" cy="4158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1D1D1B"/>
              </a:buClr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Machine efficiency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4049345" y="3371086"/>
            <a:ext cx="273400" cy="273400"/>
            <a:chOff x="965200" y="2476500"/>
            <a:chExt cx="186770" cy="186770"/>
          </a:xfrm>
        </p:grpSpPr>
        <p:sp>
          <p:nvSpPr>
            <p:cNvPr id="52" name="Oval 51"/>
            <p:cNvSpPr/>
            <p:nvPr/>
          </p:nvSpPr>
          <p:spPr>
            <a:xfrm>
              <a:off x="965200" y="2476500"/>
              <a:ext cx="186770" cy="186770"/>
            </a:xfrm>
            <a:prstGeom prst="ellipse">
              <a:avLst/>
            </a:prstGeom>
            <a:solidFill>
              <a:srgbClr val="E40132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  <p:sp>
          <p:nvSpPr>
            <p:cNvPr id="53" name="Oval 52"/>
            <p:cNvSpPr/>
            <p:nvPr/>
          </p:nvSpPr>
          <p:spPr>
            <a:xfrm>
              <a:off x="1006042" y="2517342"/>
              <a:ext cx="105086" cy="105086"/>
            </a:xfrm>
            <a:prstGeom prst="ellipse">
              <a:avLst/>
            </a:prstGeom>
            <a:solidFill>
              <a:srgbClr val="E40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</p:grpSp>
      <p:sp>
        <p:nvSpPr>
          <p:cNvPr id="7" name="Rectangle 6"/>
          <p:cNvSpPr/>
          <p:nvPr/>
        </p:nvSpPr>
        <p:spPr>
          <a:xfrm>
            <a:off x="639820" y="3940204"/>
            <a:ext cx="3432293" cy="785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buClr>
                <a:srgbClr val="1D1D1B"/>
              </a:buClr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Analysis the fault with predictive maintenance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4234495" y="4196079"/>
            <a:ext cx="273400" cy="273400"/>
            <a:chOff x="965200" y="2476500"/>
            <a:chExt cx="186770" cy="186770"/>
          </a:xfrm>
        </p:grpSpPr>
        <p:sp>
          <p:nvSpPr>
            <p:cNvPr id="55" name="Oval 54"/>
            <p:cNvSpPr/>
            <p:nvPr/>
          </p:nvSpPr>
          <p:spPr>
            <a:xfrm>
              <a:off x="965200" y="2476500"/>
              <a:ext cx="186770" cy="186770"/>
            </a:xfrm>
            <a:prstGeom prst="ellipse">
              <a:avLst/>
            </a:prstGeom>
            <a:solidFill>
              <a:srgbClr val="E40132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  <p:sp>
          <p:nvSpPr>
            <p:cNvPr id="56" name="Oval 55"/>
            <p:cNvSpPr/>
            <p:nvPr/>
          </p:nvSpPr>
          <p:spPr>
            <a:xfrm>
              <a:off x="1006042" y="2517342"/>
              <a:ext cx="105086" cy="105086"/>
            </a:xfrm>
            <a:prstGeom prst="ellipse">
              <a:avLst/>
            </a:prstGeom>
            <a:solidFill>
              <a:srgbClr val="E40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588904" y="2480830"/>
            <a:ext cx="273400" cy="273400"/>
            <a:chOff x="965200" y="2476500"/>
            <a:chExt cx="186770" cy="186770"/>
          </a:xfrm>
        </p:grpSpPr>
        <p:sp>
          <p:nvSpPr>
            <p:cNvPr id="58" name="Oval 57"/>
            <p:cNvSpPr/>
            <p:nvPr/>
          </p:nvSpPr>
          <p:spPr>
            <a:xfrm>
              <a:off x="965200" y="2476500"/>
              <a:ext cx="186770" cy="186770"/>
            </a:xfrm>
            <a:prstGeom prst="ellipse">
              <a:avLst/>
            </a:prstGeom>
            <a:solidFill>
              <a:srgbClr val="E40132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  <p:sp>
          <p:nvSpPr>
            <p:cNvPr id="59" name="Oval 58"/>
            <p:cNvSpPr/>
            <p:nvPr/>
          </p:nvSpPr>
          <p:spPr>
            <a:xfrm>
              <a:off x="1006042" y="2517342"/>
              <a:ext cx="105086" cy="105086"/>
            </a:xfrm>
            <a:prstGeom prst="ellipse">
              <a:avLst/>
            </a:prstGeom>
            <a:solidFill>
              <a:srgbClr val="E40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</p:grpSp>
      <p:sp>
        <p:nvSpPr>
          <p:cNvPr id="8" name="Rectangle 7"/>
          <p:cNvSpPr/>
          <p:nvPr/>
        </p:nvSpPr>
        <p:spPr>
          <a:xfrm>
            <a:off x="7973463" y="2357207"/>
            <a:ext cx="222028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1D1D1B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Operators efficiency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7914100" y="3247030"/>
            <a:ext cx="273400" cy="273400"/>
            <a:chOff x="965200" y="2476500"/>
            <a:chExt cx="186770" cy="186770"/>
          </a:xfrm>
        </p:grpSpPr>
        <p:sp>
          <p:nvSpPr>
            <p:cNvPr id="61" name="Oval 60"/>
            <p:cNvSpPr/>
            <p:nvPr/>
          </p:nvSpPr>
          <p:spPr>
            <a:xfrm>
              <a:off x="965200" y="2476500"/>
              <a:ext cx="186770" cy="186770"/>
            </a:xfrm>
            <a:prstGeom prst="ellipse">
              <a:avLst/>
            </a:prstGeom>
            <a:solidFill>
              <a:srgbClr val="E40132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  <p:sp>
          <p:nvSpPr>
            <p:cNvPr id="62" name="Oval 61"/>
            <p:cNvSpPr/>
            <p:nvPr/>
          </p:nvSpPr>
          <p:spPr>
            <a:xfrm>
              <a:off x="1006042" y="2517342"/>
              <a:ext cx="105086" cy="105086"/>
            </a:xfrm>
            <a:prstGeom prst="ellipse">
              <a:avLst/>
            </a:prstGeom>
            <a:solidFill>
              <a:srgbClr val="E40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</p:grpSp>
      <p:sp>
        <p:nvSpPr>
          <p:cNvPr id="63" name="Rectangle 62"/>
          <p:cNvSpPr/>
          <p:nvPr/>
        </p:nvSpPr>
        <p:spPr>
          <a:xfrm>
            <a:off x="8298659" y="3123407"/>
            <a:ext cx="3755195" cy="456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1D1D1B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Use resources at the optimum level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7868845" y="3956785"/>
            <a:ext cx="273400" cy="273400"/>
            <a:chOff x="965200" y="2476500"/>
            <a:chExt cx="186770" cy="186770"/>
          </a:xfrm>
        </p:grpSpPr>
        <p:sp>
          <p:nvSpPr>
            <p:cNvPr id="65" name="Oval 64"/>
            <p:cNvSpPr/>
            <p:nvPr/>
          </p:nvSpPr>
          <p:spPr>
            <a:xfrm>
              <a:off x="965200" y="2476500"/>
              <a:ext cx="186770" cy="186770"/>
            </a:xfrm>
            <a:prstGeom prst="ellipse">
              <a:avLst/>
            </a:prstGeom>
            <a:solidFill>
              <a:srgbClr val="E40132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  <p:sp>
          <p:nvSpPr>
            <p:cNvPr id="66" name="Oval 65"/>
            <p:cNvSpPr/>
            <p:nvPr/>
          </p:nvSpPr>
          <p:spPr>
            <a:xfrm>
              <a:off x="1006042" y="2517342"/>
              <a:ext cx="105086" cy="105086"/>
            </a:xfrm>
            <a:prstGeom prst="ellipse">
              <a:avLst/>
            </a:prstGeom>
            <a:solidFill>
              <a:srgbClr val="E40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</p:grpSp>
      <p:sp>
        <p:nvSpPr>
          <p:cNvPr id="67" name="Rectangle 66"/>
          <p:cNvSpPr/>
          <p:nvPr/>
        </p:nvSpPr>
        <p:spPr>
          <a:xfrm>
            <a:off x="8253404" y="3833162"/>
            <a:ext cx="2982227" cy="456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1D1D1B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Machine energy efficiency…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7417959" y="4636647"/>
            <a:ext cx="273400" cy="273400"/>
            <a:chOff x="965200" y="2476500"/>
            <a:chExt cx="186770" cy="186770"/>
          </a:xfrm>
        </p:grpSpPr>
        <p:sp>
          <p:nvSpPr>
            <p:cNvPr id="69" name="Oval 68"/>
            <p:cNvSpPr/>
            <p:nvPr/>
          </p:nvSpPr>
          <p:spPr>
            <a:xfrm>
              <a:off x="965200" y="2476500"/>
              <a:ext cx="186770" cy="186770"/>
            </a:xfrm>
            <a:prstGeom prst="ellipse">
              <a:avLst/>
            </a:prstGeom>
            <a:solidFill>
              <a:srgbClr val="E40132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  <p:sp>
          <p:nvSpPr>
            <p:cNvPr id="70" name="Oval 69"/>
            <p:cNvSpPr/>
            <p:nvPr/>
          </p:nvSpPr>
          <p:spPr>
            <a:xfrm>
              <a:off x="1006042" y="2517342"/>
              <a:ext cx="105086" cy="105086"/>
            </a:xfrm>
            <a:prstGeom prst="ellipse">
              <a:avLst/>
            </a:prstGeom>
            <a:solidFill>
              <a:srgbClr val="E40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7802518" y="4513024"/>
            <a:ext cx="2927981" cy="456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1D1D1B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Energy production forecast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589423" y="2104564"/>
            <a:ext cx="3062222" cy="3062222"/>
            <a:chOff x="4538623" y="2104564"/>
            <a:chExt cx="3062222" cy="3062222"/>
          </a:xfrm>
        </p:grpSpPr>
        <p:sp>
          <p:nvSpPr>
            <p:cNvPr id="9" name="Oval 8"/>
            <p:cNvSpPr/>
            <p:nvPr/>
          </p:nvSpPr>
          <p:spPr>
            <a:xfrm>
              <a:off x="4628980" y="2198675"/>
              <a:ext cx="2874403" cy="28744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  <p:pic>
          <p:nvPicPr>
            <p:cNvPr id="3076" name="Picture 4" descr="Resultado de imagen para green energy vector logo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8623" y="2104564"/>
              <a:ext cx="3062222" cy="3062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6124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cloud compu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947" y="303413"/>
            <a:ext cx="2041390" cy="381740"/>
          </a:xfrm>
          <a:prstGeom prst="rect">
            <a:avLst/>
          </a:prstGeom>
        </p:spPr>
      </p:pic>
      <p:pic>
        <p:nvPicPr>
          <p:cNvPr id="2050" name="Picture 2" descr="Resultado de imagen para opc foundati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8" y="6184154"/>
            <a:ext cx="1810843" cy="61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9"/>
          <p:cNvSpPr txBox="1">
            <a:spLocks noChangeArrowheads="1"/>
          </p:cNvSpPr>
          <p:nvPr/>
        </p:nvSpPr>
        <p:spPr>
          <a:xfrm>
            <a:off x="1887191" y="845975"/>
            <a:ext cx="8382001" cy="86627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800" b="1" spc="3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 ACQUISITION FOR THE PREDICTIVE ANALYSIS?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918047" y="1712249"/>
            <a:ext cx="2320290" cy="0"/>
          </a:xfrm>
          <a:prstGeom prst="line">
            <a:avLst/>
          </a:prstGeom>
          <a:ln w="28575" cap="rnd">
            <a:solidFill>
              <a:srgbClr val="E401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82339" y="6728791"/>
            <a:ext cx="4409661" cy="129209"/>
          </a:xfrm>
          <a:prstGeom prst="rect">
            <a:avLst/>
          </a:prstGeom>
          <a:solidFill>
            <a:srgbClr val="E40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20" name="Rectangle 19"/>
          <p:cNvSpPr/>
          <p:nvPr/>
        </p:nvSpPr>
        <p:spPr>
          <a:xfrm>
            <a:off x="1887192" y="6728791"/>
            <a:ext cx="5895148" cy="1292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0" name="Rounded Rectangular Callout 9"/>
          <p:cNvSpPr/>
          <p:nvPr/>
        </p:nvSpPr>
        <p:spPr>
          <a:xfrm>
            <a:off x="535021" y="3480687"/>
            <a:ext cx="5768502" cy="643842"/>
          </a:xfrm>
          <a:prstGeom prst="wedgeRoundRectCallout">
            <a:avLst>
              <a:gd name="adj1" fmla="val -55778"/>
              <a:gd name="adj2" fmla="val 46848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6960000" sx="97000" sy="97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1" name="Rectangle 10"/>
          <p:cNvSpPr/>
          <p:nvPr/>
        </p:nvSpPr>
        <p:spPr>
          <a:xfrm>
            <a:off x="371272" y="351022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1D1D1B"/>
              </a:buClr>
            </a:pP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Without data, you can not measure the efficiency of your investments!</a:t>
            </a:r>
          </a:p>
        </p:txBody>
      </p:sp>
      <p:sp>
        <p:nvSpPr>
          <p:cNvPr id="45" name="Rounded Rectangular Callout 44"/>
          <p:cNvSpPr/>
          <p:nvPr/>
        </p:nvSpPr>
        <p:spPr>
          <a:xfrm>
            <a:off x="5726348" y="4432012"/>
            <a:ext cx="5768502" cy="643842"/>
          </a:xfrm>
          <a:prstGeom prst="wedgeRoundRectCallout">
            <a:avLst>
              <a:gd name="adj1" fmla="val 59736"/>
              <a:gd name="adj2" fmla="val 43826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6960000" sx="97000" sy="97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50" name="Rectangle 49"/>
          <p:cNvSpPr/>
          <p:nvPr/>
        </p:nvSpPr>
        <p:spPr>
          <a:xfrm>
            <a:off x="5851996" y="4476642"/>
            <a:ext cx="55172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1D1D1B"/>
              </a:buClr>
            </a:pP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Without the data, you can not have your competitive power!</a:t>
            </a:r>
          </a:p>
        </p:txBody>
      </p:sp>
    </p:spTree>
    <p:extLst>
      <p:ext uri="{BB962C8B-B14F-4D97-AF65-F5344CB8AC3E}">
        <p14:creationId xmlns:p14="http://schemas.microsoft.com/office/powerpoint/2010/main" val="4180054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947" y="303413"/>
            <a:ext cx="2041390" cy="381740"/>
          </a:xfrm>
          <a:prstGeom prst="rect">
            <a:avLst/>
          </a:prstGeom>
        </p:spPr>
      </p:pic>
      <p:pic>
        <p:nvPicPr>
          <p:cNvPr id="2050" name="Picture 2" descr="Resultado de imagen para opc foundati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8" y="6184154"/>
            <a:ext cx="1810843" cy="61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9"/>
          <p:cNvSpPr txBox="1">
            <a:spLocks noChangeArrowheads="1"/>
          </p:cNvSpPr>
          <p:nvPr/>
        </p:nvSpPr>
        <p:spPr>
          <a:xfrm>
            <a:off x="1887191" y="845975"/>
            <a:ext cx="8382001" cy="86627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800" b="1" spc="3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 ACQUISITION IN ENERGY SECTOR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918047" y="1372756"/>
            <a:ext cx="2320290" cy="0"/>
          </a:xfrm>
          <a:prstGeom prst="line">
            <a:avLst/>
          </a:prstGeom>
          <a:ln w="28575" cap="rnd">
            <a:solidFill>
              <a:srgbClr val="E401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82339" y="6728791"/>
            <a:ext cx="4409661" cy="129209"/>
          </a:xfrm>
          <a:prstGeom prst="rect">
            <a:avLst/>
          </a:prstGeom>
          <a:solidFill>
            <a:srgbClr val="E40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20" name="Rectangle 19"/>
          <p:cNvSpPr/>
          <p:nvPr/>
        </p:nvSpPr>
        <p:spPr>
          <a:xfrm>
            <a:off x="1887192" y="6728791"/>
            <a:ext cx="5895148" cy="1292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2" name="Oval 11"/>
          <p:cNvSpPr/>
          <p:nvPr/>
        </p:nvSpPr>
        <p:spPr>
          <a:xfrm>
            <a:off x="1970461" y="1676475"/>
            <a:ext cx="1092126" cy="1092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50" name="Oval 49"/>
          <p:cNvSpPr/>
          <p:nvPr/>
        </p:nvSpPr>
        <p:spPr>
          <a:xfrm>
            <a:off x="4436828" y="1676474"/>
            <a:ext cx="1092126" cy="1092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73" name="Oval 72"/>
          <p:cNvSpPr/>
          <p:nvPr/>
        </p:nvSpPr>
        <p:spPr>
          <a:xfrm>
            <a:off x="6770134" y="1651075"/>
            <a:ext cx="1092126" cy="1092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74" name="Oval 73"/>
          <p:cNvSpPr/>
          <p:nvPr/>
        </p:nvSpPr>
        <p:spPr>
          <a:xfrm>
            <a:off x="9077078" y="1651074"/>
            <a:ext cx="1092126" cy="1092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75" name="Oval 74"/>
          <p:cNvSpPr/>
          <p:nvPr/>
        </p:nvSpPr>
        <p:spPr>
          <a:xfrm>
            <a:off x="1970461" y="3700876"/>
            <a:ext cx="1092126" cy="1092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76" name="Oval 75"/>
          <p:cNvSpPr/>
          <p:nvPr/>
        </p:nvSpPr>
        <p:spPr>
          <a:xfrm>
            <a:off x="4436828" y="3700875"/>
            <a:ext cx="1092126" cy="1092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77" name="Oval 76"/>
          <p:cNvSpPr/>
          <p:nvPr/>
        </p:nvSpPr>
        <p:spPr>
          <a:xfrm>
            <a:off x="6770134" y="3675476"/>
            <a:ext cx="1092126" cy="1092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78" name="Oval 77"/>
          <p:cNvSpPr/>
          <p:nvPr/>
        </p:nvSpPr>
        <p:spPr>
          <a:xfrm>
            <a:off x="9105031" y="3675475"/>
            <a:ext cx="1092126" cy="10921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5" name="Rectangle 14"/>
          <p:cNvSpPr/>
          <p:nvPr/>
        </p:nvSpPr>
        <p:spPr>
          <a:xfrm>
            <a:off x="1469894" y="2806364"/>
            <a:ext cx="2071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1D1D1B"/>
              </a:buClr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Production and consumption in power plants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18927" y="2873259"/>
            <a:ext cx="19059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1D1D1B"/>
              </a:buClr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Analysis the alarms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95796" y="2873258"/>
            <a:ext cx="1411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1D1D1B"/>
              </a:buClr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Downtime analysis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865742" y="2904020"/>
            <a:ext cx="1492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1D1D1B"/>
              </a:buClr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Wind speed analysis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78967" y="4834446"/>
            <a:ext cx="18530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1D1D1B"/>
              </a:buClr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Differences between forecast and actual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715241" y="4938663"/>
            <a:ext cx="2513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1D1D1B"/>
              </a:buClr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Analysis of system information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402628" y="4923281"/>
            <a:ext cx="1797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1D1D1B"/>
              </a:buClr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Maintenance operations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325032" y="4858301"/>
            <a:ext cx="5741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1D1D1B"/>
              </a:buClr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Loss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957" y="3956527"/>
            <a:ext cx="621281" cy="6212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957" y="1893611"/>
            <a:ext cx="670285" cy="6702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292" y="3871694"/>
            <a:ext cx="609604" cy="60960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21" y="1844145"/>
            <a:ext cx="756784" cy="7567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628" y="3888228"/>
            <a:ext cx="660043" cy="66004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80" y="1926514"/>
            <a:ext cx="599434" cy="59943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299" y="1873069"/>
            <a:ext cx="684597" cy="68459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10" y="3875441"/>
            <a:ext cx="609854" cy="60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80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947" y="303413"/>
            <a:ext cx="2041390" cy="381740"/>
          </a:xfrm>
          <a:prstGeom prst="rect">
            <a:avLst/>
          </a:prstGeom>
        </p:spPr>
      </p:pic>
      <p:pic>
        <p:nvPicPr>
          <p:cNvPr id="2050" name="Picture 2" descr="Resultado de imagen para opc foundati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8" y="6184154"/>
            <a:ext cx="1810843" cy="61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9"/>
          <p:cNvSpPr txBox="1">
            <a:spLocks noChangeArrowheads="1"/>
          </p:cNvSpPr>
          <p:nvPr/>
        </p:nvSpPr>
        <p:spPr>
          <a:xfrm>
            <a:off x="1887191" y="845975"/>
            <a:ext cx="8382001" cy="86627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800" b="1" spc="3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RBS Report® DATA ACQUISITION SYSTEM</a:t>
            </a:r>
          </a:p>
        </p:txBody>
      </p:sp>
      <p:sp>
        <p:nvSpPr>
          <p:cNvPr id="2" name="Rectangle 1"/>
          <p:cNvSpPr/>
          <p:nvPr/>
        </p:nvSpPr>
        <p:spPr>
          <a:xfrm>
            <a:off x="7782339" y="6728791"/>
            <a:ext cx="4409661" cy="129209"/>
          </a:xfrm>
          <a:prstGeom prst="rect">
            <a:avLst/>
          </a:prstGeom>
          <a:solidFill>
            <a:srgbClr val="E40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20" name="Rectangle 19"/>
          <p:cNvSpPr/>
          <p:nvPr/>
        </p:nvSpPr>
        <p:spPr>
          <a:xfrm>
            <a:off x="1887192" y="6728791"/>
            <a:ext cx="5895148" cy="1292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cxnSp>
        <p:nvCxnSpPr>
          <p:cNvPr id="34" name="Straight Connector 33"/>
          <p:cNvCxnSpPr/>
          <p:nvPr/>
        </p:nvCxnSpPr>
        <p:spPr>
          <a:xfrm>
            <a:off x="4918047" y="1712249"/>
            <a:ext cx="2320290" cy="0"/>
          </a:xfrm>
          <a:prstGeom prst="line">
            <a:avLst/>
          </a:prstGeom>
          <a:ln w="28575" cap="rnd">
            <a:solidFill>
              <a:srgbClr val="E401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6892849" y="2055688"/>
            <a:ext cx="1832703" cy="436195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1997711" y="2037073"/>
            <a:ext cx="1960649" cy="424130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1443613" y="4635235"/>
            <a:ext cx="1260000" cy="612000"/>
          </a:xfrm>
          <a:prstGeom prst="ellipse">
            <a:avLst/>
          </a:prstGeom>
          <a:solidFill>
            <a:schemeClr val="bg1"/>
          </a:solidFill>
          <a:ln w="666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ysClr val="windowText" lastClr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45469" y="4776714"/>
            <a:ext cx="810086" cy="259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POWER PLANT</a:t>
            </a:r>
          </a:p>
          <a:p>
            <a:pPr algn="ctr"/>
            <a:r>
              <a:rPr lang="en-US" sz="1000" dirty="0" smtClean="0"/>
              <a:t>WIND</a:t>
            </a:r>
            <a:endParaRPr lang="en-US" sz="1000" dirty="0"/>
          </a:p>
        </p:txBody>
      </p:sp>
      <p:sp>
        <p:nvSpPr>
          <p:cNvPr id="41" name="Oval 40"/>
          <p:cNvSpPr/>
          <p:nvPr/>
        </p:nvSpPr>
        <p:spPr>
          <a:xfrm>
            <a:off x="1483165" y="3116869"/>
            <a:ext cx="1260000" cy="612000"/>
          </a:xfrm>
          <a:prstGeom prst="ellipse">
            <a:avLst/>
          </a:prstGeom>
          <a:solidFill>
            <a:schemeClr val="bg1"/>
          </a:solidFill>
          <a:ln w="666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ysClr val="windowText" lastClr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760563" y="3266004"/>
            <a:ext cx="705202" cy="229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POWER PLANT</a:t>
            </a:r>
          </a:p>
          <a:p>
            <a:pPr algn="ctr"/>
            <a:r>
              <a:rPr lang="en-US" sz="1000" dirty="0" smtClean="0"/>
              <a:t>HYDRO</a:t>
            </a:r>
            <a:endParaRPr lang="en-US" sz="1000" dirty="0"/>
          </a:p>
        </p:txBody>
      </p:sp>
      <p:sp>
        <p:nvSpPr>
          <p:cNvPr id="44" name="Oval 43"/>
          <p:cNvSpPr/>
          <p:nvPr/>
        </p:nvSpPr>
        <p:spPr>
          <a:xfrm>
            <a:off x="2290100" y="1873913"/>
            <a:ext cx="1260000" cy="612000"/>
          </a:xfrm>
          <a:prstGeom prst="ellipse">
            <a:avLst/>
          </a:prstGeom>
          <a:solidFill>
            <a:schemeClr val="bg1"/>
          </a:solidFill>
          <a:ln w="666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ysClr val="windowText" lastClr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40910" y="1995684"/>
            <a:ext cx="1158380" cy="229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POWER PLANT</a:t>
            </a:r>
          </a:p>
          <a:p>
            <a:pPr algn="ctr"/>
            <a:r>
              <a:rPr lang="en-US" sz="1000" dirty="0" smtClean="0"/>
              <a:t>GEOTHERMAL</a:t>
            </a:r>
            <a:endParaRPr lang="en-US" sz="1000" dirty="0"/>
          </a:p>
        </p:txBody>
      </p:sp>
      <p:sp>
        <p:nvSpPr>
          <p:cNvPr id="47" name="Oval 46"/>
          <p:cNvSpPr/>
          <p:nvPr/>
        </p:nvSpPr>
        <p:spPr>
          <a:xfrm>
            <a:off x="3186408" y="2960804"/>
            <a:ext cx="1260000" cy="612000"/>
          </a:xfrm>
          <a:prstGeom prst="ellipse">
            <a:avLst/>
          </a:prstGeom>
          <a:solidFill>
            <a:schemeClr val="bg1"/>
          </a:solidFill>
          <a:ln w="666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ysClr val="windowText" lastClr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37218" y="3122331"/>
            <a:ext cx="1158380" cy="229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ANY TYPE OF </a:t>
            </a:r>
          </a:p>
          <a:p>
            <a:pPr algn="ctr"/>
            <a:r>
              <a:rPr lang="en-US" sz="1000" dirty="0" smtClean="0"/>
              <a:t>SENSOR </a:t>
            </a:r>
            <a:endParaRPr lang="en-US" sz="1000" dirty="0"/>
          </a:p>
        </p:txBody>
      </p:sp>
      <p:sp>
        <p:nvSpPr>
          <p:cNvPr id="51" name="Oval 50"/>
          <p:cNvSpPr/>
          <p:nvPr/>
        </p:nvSpPr>
        <p:spPr>
          <a:xfrm>
            <a:off x="2374500" y="5857137"/>
            <a:ext cx="1260000" cy="612000"/>
          </a:xfrm>
          <a:prstGeom prst="ellipse">
            <a:avLst/>
          </a:prstGeom>
          <a:solidFill>
            <a:schemeClr val="bg1"/>
          </a:solidFill>
          <a:ln w="666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ysClr val="windowText" lastClr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425310" y="5988847"/>
            <a:ext cx="1158380" cy="229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ANY TYPE OF </a:t>
            </a:r>
          </a:p>
          <a:p>
            <a:pPr algn="ctr"/>
            <a:r>
              <a:rPr lang="en-US" sz="1000" dirty="0" smtClean="0"/>
              <a:t>FACTORY</a:t>
            </a:r>
            <a:endParaRPr lang="en-US" sz="1000" dirty="0"/>
          </a:p>
        </p:txBody>
      </p:sp>
      <p:sp>
        <p:nvSpPr>
          <p:cNvPr id="53" name="Oval 52"/>
          <p:cNvSpPr/>
          <p:nvPr/>
        </p:nvSpPr>
        <p:spPr>
          <a:xfrm>
            <a:off x="4512458" y="2109804"/>
            <a:ext cx="1832703" cy="436195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ysClr val="windowText" lastClr="0000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3605142" y="3884682"/>
            <a:ext cx="1260000" cy="612000"/>
          </a:xfrm>
          <a:prstGeom prst="ellipse">
            <a:avLst/>
          </a:prstGeom>
          <a:solidFill>
            <a:schemeClr val="bg1"/>
          </a:solidFill>
          <a:ln w="666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ysClr val="windowText" lastClr="0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645471" y="4083991"/>
            <a:ext cx="1158380" cy="1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mtClean="0"/>
              <a:t>RBS REPORT</a:t>
            </a:r>
            <a:endParaRPr lang="en-US" sz="1000" dirty="0"/>
          </a:p>
        </p:txBody>
      </p:sp>
      <p:sp>
        <p:nvSpPr>
          <p:cNvPr id="58" name="Oval 57"/>
          <p:cNvSpPr/>
          <p:nvPr/>
        </p:nvSpPr>
        <p:spPr>
          <a:xfrm>
            <a:off x="6070977" y="2729189"/>
            <a:ext cx="1260000" cy="612000"/>
          </a:xfrm>
          <a:prstGeom prst="ellipse">
            <a:avLst/>
          </a:prstGeom>
          <a:solidFill>
            <a:schemeClr val="bg1"/>
          </a:solidFill>
          <a:ln w="666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ysClr val="windowText" lastClr="00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121787" y="2890716"/>
            <a:ext cx="1158380" cy="1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CLOUD SQL SERVER</a:t>
            </a:r>
            <a:endParaRPr lang="en-US" sz="1000" dirty="0"/>
          </a:p>
        </p:txBody>
      </p:sp>
      <p:sp>
        <p:nvSpPr>
          <p:cNvPr id="61" name="Oval 60"/>
          <p:cNvSpPr/>
          <p:nvPr/>
        </p:nvSpPr>
        <p:spPr>
          <a:xfrm>
            <a:off x="6049393" y="5278113"/>
            <a:ext cx="1260000" cy="612000"/>
          </a:xfrm>
          <a:prstGeom prst="ellipse">
            <a:avLst/>
          </a:prstGeom>
          <a:solidFill>
            <a:schemeClr val="bg1"/>
          </a:solidFill>
          <a:ln w="666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ysClr val="windowText" lastClr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100203" y="5502092"/>
            <a:ext cx="1158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AWS SQL SERVER</a:t>
            </a:r>
            <a:endParaRPr lang="en-US" sz="1000" dirty="0"/>
          </a:p>
        </p:txBody>
      </p:sp>
      <p:sp>
        <p:nvSpPr>
          <p:cNvPr id="64" name="Oval 63"/>
          <p:cNvSpPr/>
          <p:nvPr/>
        </p:nvSpPr>
        <p:spPr>
          <a:xfrm>
            <a:off x="6056731" y="4039645"/>
            <a:ext cx="1260000" cy="612000"/>
          </a:xfrm>
          <a:prstGeom prst="ellipse">
            <a:avLst/>
          </a:prstGeom>
          <a:solidFill>
            <a:schemeClr val="bg1"/>
          </a:solidFill>
          <a:ln w="666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ysClr val="windowText" lastClr="00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107541" y="4165688"/>
            <a:ext cx="1158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AZURE SQL SERVER</a:t>
            </a:r>
            <a:endParaRPr lang="en-US" sz="1000" dirty="0"/>
          </a:p>
        </p:txBody>
      </p:sp>
      <p:sp>
        <p:nvSpPr>
          <p:cNvPr id="67" name="Oval 66"/>
          <p:cNvSpPr/>
          <p:nvPr/>
        </p:nvSpPr>
        <p:spPr>
          <a:xfrm>
            <a:off x="7205107" y="1878358"/>
            <a:ext cx="1260000" cy="612000"/>
          </a:xfrm>
          <a:prstGeom prst="ellipse">
            <a:avLst/>
          </a:prstGeom>
          <a:solidFill>
            <a:schemeClr val="bg1"/>
          </a:solidFill>
          <a:ln w="666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ysClr val="windowText" lastClr="00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255917" y="2052642"/>
            <a:ext cx="1158380" cy="1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POWER BI</a:t>
            </a:r>
            <a:endParaRPr lang="en-US" sz="1000" dirty="0"/>
          </a:p>
        </p:txBody>
      </p:sp>
      <p:sp>
        <p:nvSpPr>
          <p:cNvPr id="70" name="Oval 69"/>
          <p:cNvSpPr/>
          <p:nvPr/>
        </p:nvSpPr>
        <p:spPr>
          <a:xfrm>
            <a:off x="4818306" y="1878358"/>
            <a:ext cx="1260000" cy="612000"/>
          </a:xfrm>
          <a:prstGeom prst="ellipse">
            <a:avLst/>
          </a:prstGeom>
          <a:solidFill>
            <a:schemeClr val="bg1"/>
          </a:solidFill>
          <a:ln w="666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ysClr val="windowText" lastClr="00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869116" y="2102337"/>
            <a:ext cx="1158380" cy="1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EXCEL</a:t>
            </a:r>
            <a:endParaRPr lang="en-US" sz="1000" dirty="0"/>
          </a:p>
        </p:txBody>
      </p:sp>
      <p:sp>
        <p:nvSpPr>
          <p:cNvPr id="72" name="Oval 71"/>
          <p:cNvSpPr/>
          <p:nvPr/>
        </p:nvSpPr>
        <p:spPr>
          <a:xfrm>
            <a:off x="9119154" y="2024470"/>
            <a:ext cx="1832703" cy="436195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ysClr val="windowText" lastClr="00000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8711419" y="2928174"/>
            <a:ext cx="1260000" cy="612000"/>
          </a:xfrm>
          <a:prstGeom prst="ellipse">
            <a:avLst/>
          </a:prstGeom>
          <a:solidFill>
            <a:schemeClr val="bg1"/>
          </a:solidFill>
          <a:ln w="666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ysClr val="windowText" lastClr="00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730873" y="3065882"/>
            <a:ext cx="1158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RESTFULL JSON API</a:t>
            </a:r>
            <a:endParaRPr lang="en-US" sz="1000" dirty="0"/>
          </a:p>
        </p:txBody>
      </p:sp>
      <p:sp>
        <p:nvSpPr>
          <p:cNvPr id="83" name="Oval 82"/>
          <p:cNvSpPr/>
          <p:nvPr/>
        </p:nvSpPr>
        <p:spPr>
          <a:xfrm>
            <a:off x="9383762" y="1880138"/>
            <a:ext cx="1260000" cy="612000"/>
          </a:xfrm>
          <a:prstGeom prst="ellipse">
            <a:avLst/>
          </a:prstGeom>
          <a:solidFill>
            <a:schemeClr val="bg1"/>
          </a:solidFill>
          <a:ln w="666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ysClr val="windowText" lastClr="00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449812" y="2044483"/>
            <a:ext cx="1158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CENTRAL SCADA</a:t>
            </a:r>
            <a:endParaRPr lang="en-US" sz="1000" dirty="0"/>
          </a:p>
        </p:txBody>
      </p:sp>
      <p:sp>
        <p:nvSpPr>
          <p:cNvPr id="86" name="Oval 85"/>
          <p:cNvSpPr/>
          <p:nvPr/>
        </p:nvSpPr>
        <p:spPr>
          <a:xfrm>
            <a:off x="10160600" y="2654804"/>
            <a:ext cx="1260000" cy="612000"/>
          </a:xfrm>
          <a:prstGeom prst="ellipse">
            <a:avLst/>
          </a:prstGeom>
          <a:solidFill>
            <a:schemeClr val="bg1"/>
          </a:solidFill>
          <a:ln w="666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ysClr val="windowText" lastClr="00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0211410" y="2791831"/>
            <a:ext cx="1158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RBS MOBILE EXCEL</a:t>
            </a:r>
          </a:p>
        </p:txBody>
      </p:sp>
      <p:sp>
        <p:nvSpPr>
          <p:cNvPr id="89" name="Oval 88"/>
          <p:cNvSpPr/>
          <p:nvPr/>
        </p:nvSpPr>
        <p:spPr>
          <a:xfrm>
            <a:off x="10345904" y="4413162"/>
            <a:ext cx="1260000" cy="612000"/>
          </a:xfrm>
          <a:prstGeom prst="ellipse">
            <a:avLst/>
          </a:prstGeom>
          <a:solidFill>
            <a:schemeClr val="bg1"/>
          </a:solidFill>
          <a:ln w="666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ysClr val="windowText" lastClr="00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0411954" y="4637141"/>
            <a:ext cx="1158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RBS CLOUD EXCEL</a:t>
            </a:r>
            <a:endParaRPr lang="en-US" sz="1000" dirty="0"/>
          </a:p>
        </p:txBody>
      </p:sp>
      <p:sp>
        <p:nvSpPr>
          <p:cNvPr id="92" name="Oval 91"/>
          <p:cNvSpPr/>
          <p:nvPr/>
        </p:nvSpPr>
        <p:spPr>
          <a:xfrm>
            <a:off x="10196170" y="5245450"/>
            <a:ext cx="1260000" cy="612000"/>
          </a:xfrm>
          <a:prstGeom prst="ellipse">
            <a:avLst/>
          </a:prstGeom>
          <a:solidFill>
            <a:schemeClr val="bg1"/>
          </a:solidFill>
          <a:ln w="666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ysClr val="windowText" lastClr="00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0262220" y="5398165"/>
            <a:ext cx="1158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RBS CLOUD TREND LIVE</a:t>
            </a:r>
            <a:endParaRPr lang="en-US" sz="1000" dirty="0"/>
          </a:p>
        </p:txBody>
      </p:sp>
      <p:sp>
        <p:nvSpPr>
          <p:cNvPr id="95" name="Oval 94"/>
          <p:cNvSpPr/>
          <p:nvPr/>
        </p:nvSpPr>
        <p:spPr>
          <a:xfrm>
            <a:off x="9383000" y="5936283"/>
            <a:ext cx="1260000" cy="612000"/>
          </a:xfrm>
          <a:prstGeom prst="ellipse">
            <a:avLst/>
          </a:prstGeom>
          <a:solidFill>
            <a:schemeClr val="bg1"/>
          </a:solidFill>
          <a:ln w="666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ysClr val="windowText" lastClr="00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433810" y="6076289"/>
            <a:ext cx="1158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RBS CLOUD TREND HISTORICAL</a:t>
            </a:r>
            <a:endParaRPr lang="en-US" sz="1000" dirty="0"/>
          </a:p>
        </p:txBody>
      </p:sp>
      <p:sp>
        <p:nvSpPr>
          <p:cNvPr id="98" name="Oval 97"/>
          <p:cNvSpPr/>
          <p:nvPr/>
        </p:nvSpPr>
        <p:spPr>
          <a:xfrm>
            <a:off x="8689982" y="5031953"/>
            <a:ext cx="1260000" cy="612000"/>
          </a:xfrm>
          <a:prstGeom prst="ellipse">
            <a:avLst/>
          </a:prstGeom>
          <a:solidFill>
            <a:schemeClr val="bg1"/>
          </a:solidFill>
          <a:ln w="666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ysClr val="windowText" lastClr="000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8740792" y="5221654"/>
            <a:ext cx="1158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REACT VR TECH</a:t>
            </a:r>
            <a:endParaRPr lang="en-US" sz="1000" dirty="0"/>
          </a:p>
        </p:txBody>
      </p:sp>
      <p:sp>
        <p:nvSpPr>
          <p:cNvPr id="101" name="Oval 100"/>
          <p:cNvSpPr/>
          <p:nvPr/>
        </p:nvSpPr>
        <p:spPr>
          <a:xfrm>
            <a:off x="8341009" y="3959160"/>
            <a:ext cx="1260000" cy="612000"/>
          </a:xfrm>
          <a:prstGeom prst="ellipse">
            <a:avLst/>
          </a:prstGeom>
          <a:solidFill>
            <a:schemeClr val="bg1"/>
          </a:solidFill>
          <a:ln w="666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ysClr val="windowText" lastClr="0000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8391819" y="4183139"/>
            <a:ext cx="1158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RBS CLOUD</a:t>
            </a:r>
            <a:endParaRPr lang="en-US" sz="1000" dirty="0"/>
          </a:p>
        </p:txBody>
      </p:sp>
      <p:sp>
        <p:nvSpPr>
          <p:cNvPr id="104" name="Oval 103"/>
          <p:cNvSpPr/>
          <p:nvPr/>
        </p:nvSpPr>
        <p:spPr>
          <a:xfrm>
            <a:off x="10374776" y="3538939"/>
            <a:ext cx="1260000" cy="612000"/>
          </a:xfrm>
          <a:prstGeom prst="ellipse">
            <a:avLst/>
          </a:prstGeom>
          <a:solidFill>
            <a:schemeClr val="bg1"/>
          </a:solidFill>
          <a:ln w="666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ysClr val="windowText" lastClr="000000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0443230" y="3684132"/>
            <a:ext cx="1158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RBS MOBILE TREND</a:t>
            </a:r>
          </a:p>
        </p:txBody>
      </p:sp>
    </p:spTree>
    <p:extLst>
      <p:ext uri="{BB962C8B-B14F-4D97-AF65-F5344CB8AC3E}">
        <p14:creationId xmlns:p14="http://schemas.microsoft.com/office/powerpoint/2010/main" val="2302765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947" y="303413"/>
            <a:ext cx="2041390" cy="381740"/>
          </a:xfrm>
          <a:prstGeom prst="rect">
            <a:avLst/>
          </a:prstGeom>
        </p:spPr>
      </p:pic>
      <p:pic>
        <p:nvPicPr>
          <p:cNvPr id="2050" name="Picture 2" descr="Resultado de imagen para opc foundati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8" y="6184154"/>
            <a:ext cx="1810843" cy="61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9"/>
          <p:cNvSpPr txBox="1">
            <a:spLocks noChangeArrowheads="1"/>
          </p:cNvSpPr>
          <p:nvPr/>
        </p:nvSpPr>
        <p:spPr>
          <a:xfrm>
            <a:off x="1887191" y="845975"/>
            <a:ext cx="8382001" cy="86627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800" b="1" spc="3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MACHINE LEARNING-PREDICTIVE </a:t>
            </a:r>
            <a:r>
              <a:rPr lang="en-US" altLang="en-US" sz="2800" b="1" spc="3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MAINTANENCE</a:t>
            </a:r>
            <a:endParaRPr lang="en-US" altLang="en-US" sz="2800" b="1" spc="3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82339" y="6728791"/>
            <a:ext cx="4409661" cy="129209"/>
          </a:xfrm>
          <a:prstGeom prst="rect">
            <a:avLst/>
          </a:prstGeom>
          <a:solidFill>
            <a:srgbClr val="E40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20" name="Rectangle 19"/>
          <p:cNvSpPr/>
          <p:nvPr/>
        </p:nvSpPr>
        <p:spPr>
          <a:xfrm>
            <a:off x="1887192" y="6728791"/>
            <a:ext cx="5895148" cy="1292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cxnSp>
        <p:nvCxnSpPr>
          <p:cNvPr id="34" name="Straight Connector 33"/>
          <p:cNvCxnSpPr/>
          <p:nvPr/>
        </p:nvCxnSpPr>
        <p:spPr>
          <a:xfrm>
            <a:off x="4918047" y="1712249"/>
            <a:ext cx="2320290" cy="0"/>
          </a:xfrm>
          <a:prstGeom prst="line">
            <a:avLst/>
          </a:prstGeom>
          <a:ln w="28575" cap="rnd">
            <a:solidFill>
              <a:srgbClr val="E401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724" y="1926312"/>
            <a:ext cx="7426411" cy="4176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6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21" y="1926312"/>
            <a:ext cx="3294650" cy="1976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7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41" y="4109099"/>
            <a:ext cx="3282830" cy="1993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09859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49"/>
          <p:cNvSpPr/>
          <p:nvPr/>
        </p:nvSpPr>
        <p:spPr>
          <a:xfrm flipH="1">
            <a:off x="7325139" y="-14990"/>
            <a:ext cx="4866860" cy="6887980"/>
          </a:xfrm>
          <a:custGeom>
            <a:avLst/>
            <a:gdLst>
              <a:gd name="connsiteX0" fmla="*/ 2501767 w 4752203"/>
              <a:gd name="connsiteY0" fmla="*/ 0 h 6887980"/>
              <a:gd name="connsiteX1" fmla="*/ 0 w 4752203"/>
              <a:gd name="connsiteY1" fmla="*/ 0 h 6887980"/>
              <a:gd name="connsiteX2" fmla="*/ 0 w 4752203"/>
              <a:gd name="connsiteY2" fmla="*/ 6887980 h 6887980"/>
              <a:gd name="connsiteX3" fmla="*/ 4752203 w 4752203"/>
              <a:gd name="connsiteY3" fmla="*/ 6887980 h 6887980"/>
              <a:gd name="connsiteX4" fmla="*/ 2467482 w 4752203"/>
              <a:gd name="connsiteY4" fmla="*/ 14990 h 6887980"/>
              <a:gd name="connsiteX5" fmla="*/ 2517095 w 4752203"/>
              <a:gd name="connsiteY5" fmla="*/ 14990 h 688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2203" h="6887980">
                <a:moveTo>
                  <a:pt x="2501767" y="0"/>
                </a:moveTo>
                <a:lnTo>
                  <a:pt x="0" y="0"/>
                </a:lnTo>
                <a:lnTo>
                  <a:pt x="0" y="6887980"/>
                </a:lnTo>
                <a:lnTo>
                  <a:pt x="4752203" y="6887980"/>
                </a:lnTo>
                <a:lnTo>
                  <a:pt x="2467482" y="14990"/>
                </a:lnTo>
                <a:lnTo>
                  <a:pt x="2517095" y="1499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2" name="Parallelogram 11"/>
          <p:cNvSpPr/>
          <p:nvPr/>
        </p:nvSpPr>
        <p:spPr>
          <a:xfrm>
            <a:off x="6511251" y="-14990"/>
            <a:ext cx="3195458" cy="6872990"/>
          </a:xfrm>
          <a:prstGeom prst="parallelogram">
            <a:avLst>
              <a:gd name="adj" fmla="val 714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800" y="303413"/>
            <a:ext cx="2041390" cy="381740"/>
          </a:xfrm>
          <a:prstGeom prst="rect">
            <a:avLst/>
          </a:prstGeom>
        </p:spPr>
      </p:pic>
      <p:pic>
        <p:nvPicPr>
          <p:cNvPr id="2050" name="Picture 2" descr="Resultado de imagen para opc foundati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8" y="6184154"/>
            <a:ext cx="1810843" cy="61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9"/>
          <p:cNvSpPr txBox="1">
            <a:spLocks noChangeArrowheads="1"/>
          </p:cNvSpPr>
          <p:nvPr/>
        </p:nvSpPr>
        <p:spPr>
          <a:xfrm>
            <a:off x="-401956" y="845975"/>
            <a:ext cx="8382001" cy="86627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800" b="1" spc="3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RBS Report® MOBILE LIVE PRODUCTIVITY MONITORING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628900" y="1750443"/>
            <a:ext cx="2320290" cy="0"/>
          </a:xfrm>
          <a:prstGeom prst="line">
            <a:avLst/>
          </a:prstGeom>
          <a:ln w="28575" cap="rnd">
            <a:solidFill>
              <a:srgbClr val="E401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arallelogram 22"/>
          <p:cNvSpPr/>
          <p:nvPr/>
        </p:nvSpPr>
        <p:spPr>
          <a:xfrm>
            <a:off x="6233561" y="0"/>
            <a:ext cx="2403123" cy="6872990"/>
          </a:xfrm>
          <a:prstGeom prst="parallelogram">
            <a:avLst>
              <a:gd name="adj" fmla="val 96165"/>
            </a:avLst>
          </a:prstGeom>
          <a:solidFill>
            <a:srgbClr val="E40132"/>
          </a:solidFill>
          <a:ln>
            <a:solidFill>
              <a:srgbClr val="E401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9" name="TextBox 18"/>
          <p:cNvSpPr txBox="1"/>
          <p:nvPr/>
        </p:nvSpPr>
        <p:spPr>
          <a:xfrm>
            <a:off x="469703" y="2128329"/>
            <a:ext cx="655378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indent="0" algn="just">
              <a:lnSpc>
                <a:spcPct val="150000"/>
              </a:lnSpc>
              <a:buClr>
                <a:srgbClr val="1D1D1B"/>
              </a:buClr>
            </a:pP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RBS Report® system has the ability to analyze alarms, power generation</a:t>
            </a:r>
            <a:r>
              <a:rPr lang="tr-TR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consumption and all analog-digital data</a:t>
            </a:r>
            <a:r>
              <a:rPr lang="tr-TR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 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HEPP, </a:t>
            </a:r>
            <a:r>
              <a:rPr lang="tr-TR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Wind</a:t>
            </a:r>
            <a:r>
              <a:rPr lang="tr-TR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Energy</a:t>
            </a:r>
            <a:r>
              <a:rPr lang="tr-TR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</a:t>
            </a:r>
            <a:r>
              <a:rPr lang="en-US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eothermal</a:t>
            </a:r>
            <a:r>
              <a:rPr lang="tr-TR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Plants</a:t>
            </a:r>
            <a:r>
              <a:rPr lang="tr-TR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Solar, </a:t>
            </a:r>
            <a:r>
              <a:rPr lang="tr-TR" sz="1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Biogas</a:t>
            </a:r>
            <a:r>
              <a:rPr lang="tr-TR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tr-TR" sz="1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tr-TR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all</a:t>
            </a:r>
            <a:r>
              <a:rPr lang="tr-TR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type</a:t>
            </a:r>
            <a:r>
              <a:rPr lang="tr-TR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energy</a:t>
            </a:r>
            <a:r>
              <a:rPr lang="tr-TR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plants</a:t>
            </a:r>
            <a:r>
              <a:rPr lang="en-US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using</a:t>
            </a:r>
            <a:r>
              <a:rPr lang="tr-TR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industrial BI and data acquisition tool</a:t>
            </a:r>
            <a:r>
              <a:rPr lang="tr-TR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buClr>
                <a:srgbClr val="1D1D1B"/>
              </a:buClr>
            </a:pP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With summary reports, there is a structure that provides system efficiency from CEO level to maintenance managers.</a:t>
            </a:r>
          </a:p>
          <a:p>
            <a:pPr marL="0" indent="0" algn="just">
              <a:lnSpc>
                <a:spcPct val="150000"/>
              </a:lnSpc>
              <a:buClr>
                <a:srgbClr val="1D1D1B"/>
              </a:buClr>
            </a:pP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 is integrated with all mobile systems.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791111" y="604477"/>
            <a:ext cx="4259887" cy="2386037"/>
            <a:chOff x="7601341" y="604477"/>
            <a:chExt cx="4259887" cy="238603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8981" y="845975"/>
              <a:ext cx="3251446" cy="1939547"/>
            </a:xfrm>
            <a:prstGeom prst="rect">
              <a:avLst/>
            </a:prstGeom>
          </p:spPr>
        </p:pic>
        <p:pic>
          <p:nvPicPr>
            <p:cNvPr id="25" name="Picture 6" descr="Resultado de imagen para laptop vector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1341" y="604477"/>
              <a:ext cx="4259887" cy="2386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7791111" y="3836489"/>
            <a:ext cx="4259887" cy="2386037"/>
            <a:chOff x="7576765" y="3836489"/>
            <a:chExt cx="4259887" cy="238603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512" y="4062696"/>
              <a:ext cx="3234884" cy="1950477"/>
            </a:xfrm>
            <a:prstGeom prst="rect">
              <a:avLst/>
            </a:prstGeom>
          </p:spPr>
        </p:pic>
        <p:pic>
          <p:nvPicPr>
            <p:cNvPr id="31" name="Picture 6" descr="Resultado de imagen para laptop vector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6765" y="3836489"/>
              <a:ext cx="4259887" cy="2386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327096" y="2351754"/>
            <a:ext cx="142607" cy="142607"/>
            <a:chOff x="965200" y="2476500"/>
            <a:chExt cx="186770" cy="186770"/>
          </a:xfrm>
        </p:grpSpPr>
        <p:sp>
          <p:nvSpPr>
            <p:cNvPr id="34" name="Oval 33"/>
            <p:cNvSpPr/>
            <p:nvPr/>
          </p:nvSpPr>
          <p:spPr>
            <a:xfrm>
              <a:off x="965200" y="2476500"/>
              <a:ext cx="186770" cy="186770"/>
            </a:xfrm>
            <a:prstGeom prst="ellipse">
              <a:avLst/>
            </a:prstGeom>
            <a:solidFill>
              <a:srgbClr val="E40132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  <p:sp>
          <p:nvSpPr>
            <p:cNvPr id="36" name="Oval 35"/>
            <p:cNvSpPr/>
            <p:nvPr/>
          </p:nvSpPr>
          <p:spPr>
            <a:xfrm>
              <a:off x="1006042" y="2517342"/>
              <a:ext cx="105086" cy="105086"/>
            </a:xfrm>
            <a:prstGeom prst="ellipse">
              <a:avLst/>
            </a:prstGeom>
            <a:solidFill>
              <a:srgbClr val="E40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27096" y="3994875"/>
            <a:ext cx="142607" cy="142607"/>
            <a:chOff x="965200" y="2476500"/>
            <a:chExt cx="186770" cy="186770"/>
          </a:xfrm>
        </p:grpSpPr>
        <p:sp>
          <p:nvSpPr>
            <p:cNvPr id="44" name="Oval 43"/>
            <p:cNvSpPr/>
            <p:nvPr/>
          </p:nvSpPr>
          <p:spPr>
            <a:xfrm>
              <a:off x="965200" y="2476500"/>
              <a:ext cx="186770" cy="186770"/>
            </a:xfrm>
            <a:prstGeom prst="ellipse">
              <a:avLst/>
            </a:prstGeom>
            <a:solidFill>
              <a:srgbClr val="E40132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  <p:sp>
          <p:nvSpPr>
            <p:cNvPr id="45" name="Oval 44"/>
            <p:cNvSpPr/>
            <p:nvPr/>
          </p:nvSpPr>
          <p:spPr>
            <a:xfrm>
              <a:off x="1006042" y="2517342"/>
              <a:ext cx="105086" cy="105086"/>
            </a:xfrm>
            <a:prstGeom prst="ellipse">
              <a:avLst/>
            </a:prstGeom>
            <a:solidFill>
              <a:srgbClr val="E40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27096" y="4818111"/>
            <a:ext cx="142607" cy="142607"/>
            <a:chOff x="965200" y="2476500"/>
            <a:chExt cx="186770" cy="186770"/>
          </a:xfrm>
        </p:grpSpPr>
        <p:sp>
          <p:nvSpPr>
            <p:cNvPr id="47" name="Oval 46"/>
            <p:cNvSpPr/>
            <p:nvPr/>
          </p:nvSpPr>
          <p:spPr>
            <a:xfrm>
              <a:off x="965200" y="2476500"/>
              <a:ext cx="186770" cy="186770"/>
            </a:xfrm>
            <a:prstGeom prst="ellipse">
              <a:avLst/>
            </a:prstGeom>
            <a:solidFill>
              <a:srgbClr val="E40132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  <p:sp>
          <p:nvSpPr>
            <p:cNvPr id="48" name="Oval 47"/>
            <p:cNvSpPr/>
            <p:nvPr/>
          </p:nvSpPr>
          <p:spPr>
            <a:xfrm>
              <a:off x="1006042" y="2517342"/>
              <a:ext cx="105086" cy="105086"/>
            </a:xfrm>
            <a:prstGeom prst="ellipse">
              <a:avLst/>
            </a:prstGeom>
            <a:solidFill>
              <a:srgbClr val="E40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NI"/>
            </a:p>
          </p:txBody>
        </p:sp>
      </p:grpSp>
      <p:sp>
        <p:nvSpPr>
          <p:cNvPr id="49" name="Rectangle 2"/>
          <p:cNvSpPr>
            <a:spLocks noChangeArrowheads="1"/>
          </p:cNvSpPr>
          <p:nvPr/>
        </p:nvSpPr>
        <p:spPr bwMode="auto">
          <a:xfrm>
            <a:off x="8528529" y="3027020"/>
            <a:ext cx="2785050" cy="36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6213" indent="-176213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tr-TR" altLang="en-US" sz="1800" i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Live system and plant efficiency</a:t>
            </a:r>
          </a:p>
        </p:txBody>
      </p:sp>
    </p:spTree>
    <p:extLst>
      <p:ext uri="{BB962C8B-B14F-4D97-AF65-F5344CB8AC3E}">
        <p14:creationId xmlns:p14="http://schemas.microsoft.com/office/powerpoint/2010/main" val="3035649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84154"/>
            <a:ext cx="1887191" cy="673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947" y="303413"/>
            <a:ext cx="2041390" cy="381740"/>
          </a:xfrm>
          <a:prstGeom prst="rect">
            <a:avLst/>
          </a:prstGeom>
        </p:spPr>
      </p:pic>
      <p:pic>
        <p:nvPicPr>
          <p:cNvPr id="2050" name="Picture 2" descr="Resultado de imagen para opc foundati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8" y="6184154"/>
            <a:ext cx="1810843" cy="61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9"/>
          <p:cNvSpPr txBox="1">
            <a:spLocks noChangeArrowheads="1"/>
          </p:cNvSpPr>
          <p:nvPr/>
        </p:nvSpPr>
        <p:spPr>
          <a:xfrm>
            <a:off x="1887191" y="845975"/>
            <a:ext cx="8382001" cy="86627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800" b="1" spc="3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BORUSAN EnBW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918047" y="1372756"/>
            <a:ext cx="2320290" cy="0"/>
          </a:xfrm>
          <a:prstGeom prst="line">
            <a:avLst/>
          </a:prstGeom>
          <a:ln w="28575" cap="rnd">
            <a:solidFill>
              <a:srgbClr val="E401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82339" y="6728791"/>
            <a:ext cx="4409661" cy="129209"/>
          </a:xfrm>
          <a:prstGeom prst="rect">
            <a:avLst/>
          </a:prstGeom>
          <a:solidFill>
            <a:srgbClr val="E40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20" name="Rectangle 19"/>
          <p:cNvSpPr/>
          <p:nvPr/>
        </p:nvSpPr>
        <p:spPr>
          <a:xfrm>
            <a:off x="1887192" y="6728791"/>
            <a:ext cx="5895148" cy="1292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grpSp>
        <p:nvGrpSpPr>
          <p:cNvPr id="3" name="Group 2"/>
          <p:cNvGrpSpPr/>
          <p:nvPr/>
        </p:nvGrpSpPr>
        <p:grpSpPr>
          <a:xfrm>
            <a:off x="2913702" y="1546672"/>
            <a:ext cx="6607879" cy="3701188"/>
            <a:chOff x="2147441" y="1544632"/>
            <a:chExt cx="7871203" cy="4408798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6" r="5589" b="9428"/>
            <a:stretch>
              <a:fillRect/>
            </a:stretch>
          </p:blipFill>
          <p:spPr bwMode="auto">
            <a:xfrm>
              <a:off x="3094359" y="2001841"/>
              <a:ext cx="5967663" cy="350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6" descr="Resultado de imagen para laptop vector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7441" y="1544632"/>
              <a:ext cx="7871203" cy="4408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3150375" y="5417113"/>
            <a:ext cx="5855631" cy="36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6213" indent="-176213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folHlink"/>
              </a:buClr>
            </a:pP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(Sample excel dashboard for wind energy </a:t>
            </a:r>
            <a:r>
              <a:rPr lang="en-US" altLang="en-US" sz="18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plants; our cloud reporting system has unique structure in historian </a:t>
            </a:r>
            <a:r>
              <a:rPr lang="en-US" altLang="en-US" sz="18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software)</a:t>
            </a:r>
            <a:endParaRPr lang="tr-TR" altLang="en-US" sz="18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449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381</Words>
  <Application>Microsoft Macintosh PowerPoint</Application>
  <PresentationFormat>Widescreen</PresentationFormat>
  <Paragraphs>78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Calibri Light</vt:lpstr>
      <vt:lpstr>Segoe UI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wasim</dc:creator>
  <cp:lastModifiedBy>Timuçin Çelik</cp:lastModifiedBy>
  <cp:revision>126</cp:revision>
  <dcterms:created xsi:type="dcterms:W3CDTF">2017-07-06T20:52:44Z</dcterms:created>
  <dcterms:modified xsi:type="dcterms:W3CDTF">2018-10-13T18:17:51Z</dcterms:modified>
</cp:coreProperties>
</file>