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0" r:id="rId3"/>
    <p:sldId id="262" r:id="rId4"/>
    <p:sldId id="264" r:id="rId5"/>
    <p:sldId id="265" r:id="rId6"/>
    <p:sldId id="268" r:id="rId7"/>
    <p:sldId id="270" r:id="rId8"/>
    <p:sldId id="272" r:id="rId9"/>
    <p:sldId id="267" r:id="rId10"/>
    <p:sldId id="279" r:id="rId11"/>
    <p:sldId id="282" r:id="rId12"/>
    <p:sldId id="285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B"/>
    <a:srgbClr val="000000"/>
    <a:srgbClr val="E40132"/>
    <a:srgbClr val="9D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9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224" y="60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7AD14-86C9-438E-AAAA-F5BD02FD746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7123D-EE53-4E4E-83E1-A67F06882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3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820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73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9990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42242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065682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1968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8513109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289396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065682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841968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8513109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6289396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195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770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63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68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1577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454316" y="100013"/>
            <a:ext cx="1626033" cy="3761868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181846" y="100013"/>
            <a:ext cx="4895850" cy="2683691"/>
          </a:xfrm>
          <a:prstGeom prst="rect">
            <a:avLst/>
          </a:prstGeom>
          <a:blipFill>
            <a:blip r:embed="rId3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7164322" y="2896284"/>
            <a:ext cx="2447925" cy="1931193"/>
          </a:xfrm>
          <a:prstGeom prst="rect">
            <a:avLst/>
          </a:prstGeom>
          <a:blipFill>
            <a:blip r:embed="rId4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9696219" y="2881312"/>
            <a:ext cx="2393509" cy="3862387"/>
          </a:xfrm>
          <a:prstGeom prst="rect">
            <a:avLst/>
          </a:prstGeom>
          <a:blipFill>
            <a:blip r:embed="rId5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7164322" y="4932255"/>
            <a:ext cx="2419851" cy="1789220"/>
          </a:xfrm>
          <a:prstGeom prst="rect">
            <a:avLst/>
          </a:prstGeom>
          <a:blipFill>
            <a:blip r:embed="rId6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856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917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11" y="0"/>
            <a:ext cx="9368589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chemeClr val="bg1">
                  <a:lumMod val="95000"/>
                </a:schemeClr>
              </a:gs>
              <a:gs pos="30000">
                <a:schemeClr val="bg1">
                  <a:lumMod val="95000"/>
                </a:schemeClr>
              </a:gs>
              <a:gs pos="47000">
                <a:schemeClr val="bg1">
                  <a:lumMod val="95000"/>
                </a:schemeClr>
              </a:gs>
              <a:gs pos="97000">
                <a:srgbClr val="E40132">
                  <a:alpha val="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70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48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557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0B2B9-21F1-4AE4-BBEE-9121E159610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9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10.png"/><Relationship Id="rId9" Type="http://schemas.openxmlformats.org/officeDocument/2006/relationships/image" Target="../media/image14.jpeg"/><Relationship Id="rId10" Type="http://schemas.openxmlformats.org/officeDocument/2006/relationships/image" Target="../media/image41.jpg"/><Relationship Id="rId11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4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14.jpe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10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0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187711" y="679734"/>
            <a:ext cx="5935579" cy="3970664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t="4345" r="23791" b="9743"/>
          <a:stretch/>
        </p:blipFill>
        <p:spPr bwMode="auto">
          <a:xfrm>
            <a:off x="1055237" y="1110871"/>
            <a:ext cx="4200525" cy="28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34" y="4966921"/>
            <a:ext cx="3109670" cy="581508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56A04D54-47F8-4E27-BBBD-FCC951DC534E}"/>
              </a:ext>
            </a:extLst>
          </p:cNvPr>
          <p:cNvSpPr txBox="1">
            <a:spLocks/>
          </p:cNvSpPr>
          <p:nvPr/>
        </p:nvSpPr>
        <p:spPr>
          <a:xfrm>
            <a:off x="187711" y="5661020"/>
            <a:ext cx="5533115" cy="1042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1D1D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ROBOSOFT </a:t>
            </a:r>
            <a:r>
              <a:rPr lang="tr-TR" sz="2000" b="1" dirty="0">
                <a:solidFill>
                  <a:srgbClr val="1D1D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ÜRETİM ETKİNLİĞİ</a:t>
            </a:r>
            <a:endParaRPr lang="en-US" sz="2000" b="1" dirty="0">
              <a:solidFill>
                <a:srgbClr val="1D1D1B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rgbClr val="1D1D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</a:t>
            </a:r>
            <a:r>
              <a:rPr lang="tr-TR" sz="2000" b="1" dirty="0">
                <a:solidFill>
                  <a:srgbClr val="1D1D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İTÖR SİSTEMİ</a:t>
            </a:r>
            <a:endParaRPr lang="en-US" sz="2000" b="1" dirty="0">
              <a:solidFill>
                <a:srgbClr val="1D1D1B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rgbClr val="1D1D1B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Resim Yer Tutucusu 13" descr="gök, fabrika, açık hava, bina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03CC1BC2-1DFF-40D0-AE13-2B3A3B0042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 b="13489"/>
          <a:stretch>
            <a:fillRect/>
          </a:stretch>
        </p:blipFill>
        <p:spPr/>
      </p:pic>
      <p:pic>
        <p:nvPicPr>
          <p:cNvPr id="19" name="Resim Yer Tutucusu 18" descr="iç mekan, yer, bina, pencere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C2925A86-DE8A-4A45-A7FB-6F743085865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1" r="29521"/>
          <a:stretch>
            <a:fillRect/>
          </a:stretch>
        </p:blipFill>
        <p:spPr>
          <a:xfrm>
            <a:off x="7181850" y="2881313"/>
            <a:ext cx="2349500" cy="3822700"/>
          </a:xfrm>
        </p:spPr>
      </p:pic>
      <p:sp>
        <p:nvSpPr>
          <p:cNvPr id="35" name="Rectangle 31">
            <a:extLst>
              <a:ext uri="{FF2B5EF4-FFF2-40B4-BE49-F238E27FC236}">
                <a16:creationId xmlns:a16="http://schemas.microsoft.com/office/drawing/2014/main" xmlns="" id="{37D2A15E-AC74-4D4E-AE1F-99664F38D4F4}"/>
              </a:ext>
            </a:extLst>
          </p:cNvPr>
          <p:cNvSpPr/>
          <p:nvPr/>
        </p:nvSpPr>
        <p:spPr>
          <a:xfrm>
            <a:off x="7171783" y="2866830"/>
            <a:ext cx="2359567" cy="3800589"/>
          </a:xfrm>
          <a:prstGeom prst="rect">
            <a:avLst/>
          </a:prstGeom>
          <a:gradFill flip="none" rotWithShape="1">
            <a:gsLst>
              <a:gs pos="0">
                <a:srgbClr val="E40132">
                  <a:alpha val="49000"/>
                </a:srgbClr>
              </a:gs>
              <a:gs pos="56000">
                <a:srgbClr val="9D9D9C">
                  <a:alpha val="26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xmlns="" id="{462F3C21-9E00-424B-AA07-D19646D397FE}"/>
              </a:ext>
            </a:extLst>
          </p:cNvPr>
          <p:cNvSpPr/>
          <p:nvPr/>
        </p:nvSpPr>
        <p:spPr>
          <a:xfrm rot="16200000">
            <a:off x="8270775" y="-998977"/>
            <a:ext cx="2681286" cy="4879269"/>
          </a:xfrm>
          <a:prstGeom prst="rect">
            <a:avLst/>
          </a:prstGeom>
          <a:gradFill flip="none" rotWithShape="1">
            <a:gsLst>
              <a:gs pos="0">
                <a:srgbClr val="E40132">
                  <a:alpha val="49000"/>
                </a:srgbClr>
              </a:gs>
              <a:gs pos="56000">
                <a:srgbClr val="9D9D9C">
                  <a:alpha val="26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Placeholder 27">
            <a:extLst>
              <a:ext uri="{FF2B5EF4-FFF2-40B4-BE49-F238E27FC236}">
                <a16:creationId xmlns:a16="http://schemas.microsoft.com/office/drawing/2014/main" xmlns="" id="{F7BAFC88-D032-4BF5-8AF5-12DCA9BD1DA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7" r="31357"/>
          <a:stretch>
            <a:fillRect/>
          </a:stretch>
        </p:blipFill>
        <p:spPr>
          <a:xfrm>
            <a:off x="9701553" y="2866830"/>
            <a:ext cx="2349500" cy="3822700"/>
          </a:xfrm>
        </p:spPr>
      </p:pic>
      <p:sp>
        <p:nvSpPr>
          <p:cNvPr id="40" name="Rectangle 31">
            <a:extLst>
              <a:ext uri="{FF2B5EF4-FFF2-40B4-BE49-F238E27FC236}">
                <a16:creationId xmlns:a16="http://schemas.microsoft.com/office/drawing/2014/main" xmlns="" id="{A3C3071B-3C0D-465E-B5A4-6A3EFDE1F36E}"/>
              </a:ext>
            </a:extLst>
          </p:cNvPr>
          <p:cNvSpPr/>
          <p:nvPr/>
        </p:nvSpPr>
        <p:spPr>
          <a:xfrm>
            <a:off x="9669231" y="2859623"/>
            <a:ext cx="2414144" cy="3837114"/>
          </a:xfrm>
          <a:prstGeom prst="rect">
            <a:avLst/>
          </a:prstGeom>
          <a:gradFill flip="none" rotWithShape="1">
            <a:gsLst>
              <a:gs pos="0">
                <a:srgbClr val="E40132">
                  <a:alpha val="49000"/>
                </a:srgbClr>
              </a:gs>
              <a:gs pos="56000">
                <a:srgbClr val="9D9D9C">
                  <a:alpha val="26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35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758">
            <a:off x="5346767" y="1926312"/>
            <a:ext cx="5000392" cy="3697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Parallelogram 3"/>
          <p:cNvSpPr/>
          <p:nvPr/>
        </p:nvSpPr>
        <p:spPr>
          <a:xfrm>
            <a:off x="27271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58553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050756" y="431464"/>
            <a:ext cx="7362551" cy="56703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MAKİNE ÖĞRENİMİ-ÖNGÖRÜCÜ BAKIM</a:t>
            </a:r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07" y="6236626"/>
            <a:ext cx="3109670" cy="581508"/>
          </a:xfrm>
          <a:prstGeom prst="rect">
            <a:avLst/>
          </a:prstGeom>
        </p:spPr>
      </p:pic>
      <p:pic>
        <p:nvPicPr>
          <p:cNvPr id="2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38" y="1347375"/>
            <a:ext cx="3097609" cy="1858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38" y="3956305"/>
            <a:ext cx="3073105" cy="1865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108346"/>
            <a:ext cx="1753223" cy="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5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b="3352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2071308" y="870405"/>
            <a:ext cx="7362551" cy="56703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en-US" sz="2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SEKTÖRLERİMİZ</a:t>
            </a:r>
            <a:endParaRPr lang="en-US" altLang="en-US" sz="28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07" y="6236626"/>
            <a:ext cx="3109670" cy="581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0110" y="391473"/>
            <a:ext cx="3444949" cy="1382232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rgbClr val="E40132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 rot="855795">
            <a:off x="3797499" y="53260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 rot="855795">
            <a:off x="7242451" y="1333926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219537" y="3616306"/>
            <a:ext cx="4256229" cy="186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6213" indent="-1762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531813" indent="-1762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896938" indent="-185738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258888" indent="-18256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611313" indent="-173038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068513" indent="-1730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525713" indent="-1730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2982913" indent="-1730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440113" indent="-1730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1D1D1B"/>
              </a:buClr>
            </a:pP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Kimya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1D1D1B"/>
              </a:buClr>
            </a:pPr>
            <a:r>
              <a:rPr lang="en-US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fshore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1D1D1B"/>
              </a:buClr>
            </a:pPr>
            <a:r>
              <a:rPr lang="en-US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ekstil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1D1D1B"/>
              </a:buClr>
            </a:pP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Yenilenebilir enerji Tesisleri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1D1D1B"/>
              </a:buClr>
            </a:pPr>
            <a:r>
              <a:rPr lang="en-US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Bio</a:t>
            </a: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gas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1902" y="3617115"/>
            <a:ext cx="42573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 ve Atık Su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Yiyecek ve İçecek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Endüstriyel tüm sektörler</a:t>
            </a:r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OEE </a:t>
            </a:r>
            <a:r>
              <a:rPr lang="tr-TR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Projeleri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1" y="6173776"/>
            <a:ext cx="1600200" cy="6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60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44117"/>
            <a:ext cx="12192000" cy="3263462"/>
          </a:xfrm>
          <a:prstGeom prst="rect">
            <a:avLst/>
          </a:prstGeom>
          <a:gradFill flip="none" rotWithShape="1">
            <a:gsLst>
              <a:gs pos="0">
                <a:srgbClr val="9D9D9C">
                  <a:alpha val="40000"/>
                </a:srgbClr>
              </a:gs>
              <a:gs pos="80000">
                <a:srgbClr val="E40132">
                  <a:alpha val="80000"/>
                </a:srgbClr>
              </a:gs>
              <a:gs pos="19000">
                <a:srgbClr val="E40132">
                  <a:alpha val="80000"/>
                </a:srgbClr>
              </a:gs>
              <a:gs pos="100000">
                <a:srgbClr val="9D9D9C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79" y="2054765"/>
            <a:ext cx="1524000" cy="6604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7" b="27755"/>
          <a:stretch/>
        </p:blipFill>
        <p:spPr bwMode="auto">
          <a:xfrm>
            <a:off x="3866622" y="1933081"/>
            <a:ext cx="1917700" cy="90376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7" b="15108"/>
          <a:stretch/>
        </p:blipFill>
        <p:spPr bwMode="auto">
          <a:xfrm>
            <a:off x="6057096" y="1861460"/>
            <a:ext cx="1890713" cy="106325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16013" r="7508" b="25788"/>
          <a:stretch/>
        </p:blipFill>
        <p:spPr bwMode="auto">
          <a:xfrm>
            <a:off x="5035346" y="3339601"/>
            <a:ext cx="1967106" cy="102555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 b="7753"/>
          <a:stretch/>
        </p:blipFill>
        <p:spPr bwMode="auto">
          <a:xfrm>
            <a:off x="8197440" y="2007311"/>
            <a:ext cx="1949438" cy="82953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07" y="6236626"/>
            <a:ext cx="3109670" cy="5815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108346"/>
            <a:ext cx="1753223" cy="74965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AE40A9C1-F2C6-4944-ACF8-507A51B79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79" y="3414645"/>
            <a:ext cx="1917700" cy="875472"/>
          </a:xfrm>
          <a:prstGeom prst="rect">
            <a:avLst/>
          </a:prstGeom>
        </p:spPr>
      </p:pic>
      <p:pic>
        <p:nvPicPr>
          <p:cNvPr id="16" name="Resim 15" descr="küçük resim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A4F3A8F6-52ED-4C1F-BD2E-36045EB973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8" y="3403367"/>
            <a:ext cx="1967107" cy="89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13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6" y="3963181"/>
            <a:ext cx="5217367" cy="9756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186" y="1979600"/>
            <a:ext cx="6159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1D1D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tr-TR" sz="8000" b="1" dirty="0" err="1">
                <a:solidFill>
                  <a:srgbClr val="1D1D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eşekkürler</a:t>
            </a:r>
            <a:r>
              <a:rPr lang="tr-TR" sz="8000" b="1" dirty="0">
                <a:solidFill>
                  <a:srgbClr val="1D1D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..</a:t>
            </a:r>
            <a:endParaRPr lang="en-US" sz="8000" b="1" dirty="0">
              <a:solidFill>
                <a:srgbClr val="1D1D1B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22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27271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58553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050756" y="272716"/>
            <a:ext cx="7874303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ÜRETİM TESİSİNİZİN GEREKSİNİMLERİ NELERDİR </a:t>
            </a:r>
            <a:r>
              <a:rPr lang="en-US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49" y="6241190"/>
            <a:ext cx="3109670" cy="581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7936" y="2325789"/>
            <a:ext cx="48832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Tesisinizin verimliliği nasıl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Verilerinizi analiz edebiliyor musunuz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Verimliliğinizi artttırmak için veri toplama ile ne yapacağız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027158"/>
            <a:ext cx="1943099" cy="83084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2D3E7917-A3B7-4AA8-94A0-C4C3EBFE5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1310"/>
            <a:ext cx="4674627" cy="31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25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7" t="466" r="14697"/>
          <a:stretch/>
        </p:blipFill>
        <p:spPr>
          <a:xfrm>
            <a:off x="6361043" y="0"/>
            <a:ext cx="4929809" cy="6858000"/>
          </a:xfrm>
          <a:custGeom>
            <a:avLst/>
            <a:gdLst>
              <a:gd name="connsiteX0" fmla="*/ 0 w 4929809"/>
              <a:gd name="connsiteY0" fmla="*/ 0 h 6858000"/>
              <a:gd name="connsiteX1" fmla="*/ 4929809 w 4929809"/>
              <a:gd name="connsiteY1" fmla="*/ 0 h 6858000"/>
              <a:gd name="connsiteX2" fmla="*/ 4929809 w 4929809"/>
              <a:gd name="connsiteY2" fmla="*/ 6858000 h 6858000"/>
              <a:gd name="connsiteX3" fmla="*/ 0 w 49298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9809" h="6858000">
                <a:moveTo>
                  <a:pt x="0" y="0"/>
                </a:moveTo>
                <a:lnTo>
                  <a:pt x="4929809" y="0"/>
                </a:lnTo>
                <a:lnTo>
                  <a:pt x="49298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Parallelogram 3"/>
          <p:cNvSpPr/>
          <p:nvPr/>
        </p:nvSpPr>
        <p:spPr>
          <a:xfrm>
            <a:off x="27271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58553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050757" y="431142"/>
            <a:ext cx="5398170" cy="52558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VERİMLİLİK</a:t>
            </a:r>
            <a:r>
              <a:rPr lang="en-US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 TAHMİN </a:t>
            </a:r>
            <a:r>
              <a:rPr lang="en-US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49" y="6241190"/>
            <a:ext cx="3109670" cy="581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3936" y="1611043"/>
            <a:ext cx="455595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akine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verimliliği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Hataların öngörücü bakım ile analizi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Operatörlerin verimliliği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Kaynakların optimum seviyede kullanımı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Makinelerin enerji verimliliği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Üretim tahmini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027158"/>
            <a:ext cx="1943099" cy="8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84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r="16341"/>
          <a:stretch/>
        </p:blipFill>
        <p:spPr>
          <a:xfrm>
            <a:off x="1" y="0"/>
            <a:ext cx="5633958" cy="6806803"/>
          </a:xfrm>
          <a:prstGeom prst="rect">
            <a:avLst/>
          </a:prstGeom>
        </p:spPr>
      </p:pic>
      <p:sp>
        <p:nvSpPr>
          <p:cNvPr id="4" name="Parallelogram 3"/>
          <p:cNvSpPr/>
          <p:nvPr/>
        </p:nvSpPr>
        <p:spPr>
          <a:xfrm>
            <a:off x="5707398" y="525940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6020218" y="525940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6485439" y="473500"/>
            <a:ext cx="5398170" cy="52558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TAHMİNİ ANALİZ İÇİN VERİ TOPLAMA</a:t>
            </a:r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49" y="6241190"/>
            <a:ext cx="3109670" cy="581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85439" y="2307318"/>
            <a:ext cx="45559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 olmadan, sistemlerinizin etkinliğini ölçemezsiniz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 olmadan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rekabet gücüne sahip olamazsınız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23">
            <a:off x="1791868" y="418090"/>
            <a:ext cx="3073246" cy="325878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027158"/>
            <a:ext cx="1943099" cy="8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6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5707398" y="525940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6020218" y="525940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6485439" y="504449"/>
            <a:ext cx="5398170" cy="52558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ENERJİ SEKTÖRÜNDE VERİ TOPLAMA</a:t>
            </a:r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49" y="6241190"/>
            <a:ext cx="3109670" cy="581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9354" y="1630896"/>
            <a:ext cx="455595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Güç tesislerinde üretim ve tüketim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Alarm analizi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Durma süresi analizi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Gerçek ve Tahmin değerler arasındaki farklılıklar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 Enformasyon analizi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Bakım operasyonları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Kayıplar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55270" r="3798" b="2520"/>
          <a:stretch/>
        </p:blipFill>
        <p:spPr bwMode="auto">
          <a:xfrm>
            <a:off x="609865" y="3607466"/>
            <a:ext cx="4568141" cy="2119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cxnSp>
        <p:nvCxnSpPr>
          <p:cNvPr id="9" name="Straight Arrow Connector 8"/>
          <p:cNvCxnSpPr/>
          <p:nvPr/>
        </p:nvCxnSpPr>
        <p:spPr>
          <a:xfrm>
            <a:off x="2769610" y="2787316"/>
            <a:ext cx="0" cy="687331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21068580">
            <a:off x="628978" y="4276687"/>
            <a:ext cx="783987" cy="32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1176158">
            <a:off x="547677" y="4236513"/>
            <a:ext cx="946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Alarm History &amp; Analystics</a:t>
            </a:r>
          </a:p>
        </p:txBody>
      </p:sp>
      <p:sp>
        <p:nvSpPr>
          <p:cNvPr id="15" name="Rectangle 14"/>
          <p:cNvSpPr/>
          <p:nvPr/>
        </p:nvSpPr>
        <p:spPr>
          <a:xfrm rot="21130825">
            <a:off x="4190481" y="3902051"/>
            <a:ext cx="882595" cy="319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1093243">
            <a:off x="4315030" y="3888041"/>
            <a:ext cx="754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 and RSS Output</a:t>
            </a:r>
          </a:p>
        </p:txBody>
      </p:sp>
      <p:sp>
        <p:nvSpPr>
          <p:cNvPr id="19" name="Rectangle 18"/>
          <p:cNvSpPr/>
          <p:nvPr/>
        </p:nvSpPr>
        <p:spPr>
          <a:xfrm rot="21404226">
            <a:off x="1020970" y="5416827"/>
            <a:ext cx="728317" cy="159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21216096">
            <a:off x="1033875" y="5350311"/>
            <a:ext cx="7649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Notification</a:t>
            </a:r>
          </a:p>
        </p:txBody>
      </p:sp>
      <p:sp>
        <p:nvSpPr>
          <p:cNvPr id="20" name="Rectangle 19"/>
          <p:cNvSpPr/>
          <p:nvPr/>
        </p:nvSpPr>
        <p:spPr>
          <a:xfrm rot="21203211">
            <a:off x="2538637" y="5512502"/>
            <a:ext cx="981565" cy="180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1245619">
            <a:off x="2521082" y="5456582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Remote Access</a:t>
            </a:r>
          </a:p>
        </p:txBody>
      </p:sp>
      <p:sp>
        <p:nvSpPr>
          <p:cNvPr id="22" name="Rectangle 21"/>
          <p:cNvSpPr/>
          <p:nvPr/>
        </p:nvSpPr>
        <p:spPr>
          <a:xfrm rot="21322873">
            <a:off x="4117615" y="5098775"/>
            <a:ext cx="930303" cy="193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21278553">
            <a:off x="4119466" y="508789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Alarm Reports</a:t>
            </a:r>
          </a:p>
        </p:txBody>
      </p:sp>
      <p:sp>
        <p:nvSpPr>
          <p:cNvPr id="16" name="Rectangle 15"/>
          <p:cNvSpPr/>
          <p:nvPr/>
        </p:nvSpPr>
        <p:spPr>
          <a:xfrm rot="21216224">
            <a:off x="1903486" y="3731965"/>
            <a:ext cx="1694164" cy="38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532">
            <a:off x="1948932" y="3765047"/>
            <a:ext cx="1641354" cy="3069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108346"/>
            <a:ext cx="1753223" cy="74965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DB0C6920-DE03-4B16-8B9A-E895AEBBB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17" y="301467"/>
            <a:ext cx="369449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38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050756" y="450294"/>
            <a:ext cx="8072773" cy="52558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RBS Report® </a:t>
            </a:r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VERİ TOPLAMA SİSTEMİ</a:t>
            </a:r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64969"/>
            <a:ext cx="12192000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13241" y="2340506"/>
            <a:ext cx="632930" cy="1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rallelogram 12"/>
          <p:cNvSpPr/>
          <p:nvPr/>
        </p:nvSpPr>
        <p:spPr>
          <a:xfrm>
            <a:off x="27271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>
            <a:off x="58553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7" y="1870030"/>
            <a:ext cx="1870017" cy="85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99" y="2041143"/>
            <a:ext cx="3109670" cy="581508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213" y="1737924"/>
            <a:ext cx="1959041" cy="120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11" y="4307110"/>
            <a:ext cx="1825277" cy="13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4" y="4226155"/>
            <a:ext cx="2114602" cy="144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>
            <a:off x="10186733" y="3094941"/>
            <a:ext cx="2" cy="1020881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497050" y="2767181"/>
            <a:ext cx="0" cy="1369115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184569" y="2340506"/>
            <a:ext cx="824715" cy="0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100000">
                  <a:srgbClr val="9D9D9C"/>
                </a:gs>
              </a:gsLst>
              <a:lin ang="16200000" scaled="1"/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113241" y="2899234"/>
            <a:ext cx="1204952" cy="1317772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6041644" y="5739680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tr-TR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Raporlar</a:t>
            </a:r>
            <a:endParaRPr lang="en-US" alt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TextBox 36"/>
          <p:cNvSpPr txBox="1">
            <a:spLocks noChangeArrowheads="1"/>
          </p:cNvSpPr>
          <p:nvPr/>
        </p:nvSpPr>
        <p:spPr bwMode="auto">
          <a:xfrm>
            <a:off x="9390060" y="5739680"/>
            <a:ext cx="1289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Dashboard</a:t>
            </a:r>
          </a:p>
        </p:txBody>
      </p:sp>
      <p:sp>
        <p:nvSpPr>
          <p:cNvPr id="55" name="TextBox 30"/>
          <p:cNvSpPr txBox="1">
            <a:spLocks noChangeArrowheads="1"/>
          </p:cNvSpPr>
          <p:nvPr/>
        </p:nvSpPr>
        <p:spPr bwMode="auto">
          <a:xfrm>
            <a:off x="2303635" y="5732993"/>
            <a:ext cx="1768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tr-TR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Merkezi</a:t>
            </a:r>
            <a:r>
              <a:rPr lang="en-US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SCADA</a:t>
            </a:r>
          </a:p>
        </p:txBody>
      </p:sp>
      <p:sp>
        <p:nvSpPr>
          <p:cNvPr id="25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49" y="6241190"/>
            <a:ext cx="3109670" cy="581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108346"/>
            <a:ext cx="1753223" cy="749654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xmlns="" id="{57E9C512-13B7-43BA-BD25-5AC59EB1D6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18157" r="17972" b="12523"/>
          <a:stretch/>
        </p:blipFill>
        <p:spPr bwMode="auto">
          <a:xfrm>
            <a:off x="1998638" y="4322034"/>
            <a:ext cx="2114603" cy="1417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4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050756" y="419223"/>
            <a:ext cx="8072773" cy="52558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RBS Report® CLOUD </a:t>
            </a:r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SİSTEMİ</a:t>
            </a:r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64969"/>
            <a:ext cx="12192000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13241" y="2340506"/>
            <a:ext cx="676473" cy="1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rallelogram 12"/>
          <p:cNvSpPr/>
          <p:nvPr/>
        </p:nvSpPr>
        <p:spPr>
          <a:xfrm>
            <a:off x="27271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>
            <a:off x="58553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99" y="2041143"/>
            <a:ext cx="3109670" cy="581508"/>
          </a:xfrm>
          <a:prstGeom prst="rect">
            <a:avLst/>
          </a:prstGeom>
        </p:spPr>
      </p:pic>
      <p:pic>
        <p:nvPicPr>
          <p:cNvPr id="21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18157" r="17972" b="12523"/>
          <a:stretch/>
        </p:blipFill>
        <p:spPr bwMode="auto">
          <a:xfrm>
            <a:off x="1998638" y="4322034"/>
            <a:ext cx="2114603" cy="1417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11" y="4307110"/>
            <a:ext cx="1825277" cy="13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4" y="4226155"/>
            <a:ext cx="2114602" cy="144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10104358" y="3319597"/>
            <a:ext cx="0" cy="859839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497050" y="2767181"/>
            <a:ext cx="0" cy="1369115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184569" y="2340506"/>
            <a:ext cx="824715" cy="0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100000">
                  <a:srgbClr val="9D9D9C"/>
                </a:gs>
              </a:gsLst>
              <a:lin ang="16200000" scaled="1"/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113241" y="2899234"/>
            <a:ext cx="1204952" cy="1317772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E40132"/>
                </a:gs>
                <a:gs pos="76000">
                  <a:srgbClr val="9D9D9C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6041644" y="5739680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tr-TR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aporlar</a:t>
            </a:r>
            <a:endParaRPr lang="en-US" alt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TextBox 36"/>
          <p:cNvSpPr txBox="1">
            <a:spLocks noChangeArrowheads="1"/>
          </p:cNvSpPr>
          <p:nvPr/>
        </p:nvSpPr>
        <p:spPr bwMode="auto">
          <a:xfrm>
            <a:off x="9390060" y="5739680"/>
            <a:ext cx="1428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Dashboards</a:t>
            </a:r>
          </a:p>
        </p:txBody>
      </p:sp>
      <p:sp>
        <p:nvSpPr>
          <p:cNvPr id="55" name="TextBox 30"/>
          <p:cNvSpPr txBox="1">
            <a:spLocks noChangeArrowheads="1"/>
          </p:cNvSpPr>
          <p:nvPr/>
        </p:nvSpPr>
        <p:spPr bwMode="auto">
          <a:xfrm>
            <a:off x="2303635" y="5732993"/>
            <a:ext cx="1768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tr-TR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Merkezi </a:t>
            </a:r>
            <a:r>
              <a:rPr lang="en-US" alt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SCADA</a:t>
            </a: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04" y="1234953"/>
            <a:ext cx="2625577" cy="227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084" y="1528488"/>
            <a:ext cx="2708275" cy="1664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108346"/>
            <a:ext cx="1753223" cy="749654"/>
          </a:xfrm>
          <a:prstGeom prst="rect">
            <a:avLst/>
          </a:prstGeom>
        </p:spPr>
      </p:pic>
      <p:sp>
        <p:nvSpPr>
          <p:cNvPr id="29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49" y="6241190"/>
            <a:ext cx="3109670" cy="5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24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27271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58553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050756" y="288758"/>
            <a:ext cx="5310287" cy="882316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RBS Report® </a:t>
            </a:r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MOBİL ÜRETİM İZLEME</a:t>
            </a:r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1152" y="1191304"/>
            <a:ext cx="512580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RBS Report® s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istemi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alarm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güç üretim ve tüketimi, bütün analog ve </a:t>
            </a:r>
            <a:r>
              <a:rPr lang="tr-TR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digital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verileri,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Endüstriyel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 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ile veri toplama araçlarını kullanarak, analiz edebilmektedir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Özet raporlarla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CEO’dan, Bakım Müdürü’ne kadar detaylı sistem verimliliği gözlenebilen bir yapı bulunmaktadır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1D1D1B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Tüm mobil sistemlerle entegredir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6826264" y="272716"/>
            <a:ext cx="5109062" cy="3047753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74" y="673768"/>
            <a:ext cx="3561347" cy="2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689059" y="3272589"/>
            <a:ext cx="5194550" cy="3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6213" indent="-176213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tr-TR" altLang="en-US" sz="1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Tesis verimliliği için Canlı Sistem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706" y="3702413"/>
            <a:ext cx="4772178" cy="2090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6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07" y="6236626"/>
            <a:ext cx="3109670" cy="581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108346"/>
            <a:ext cx="1753223" cy="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64969"/>
            <a:ext cx="7379368" cy="4145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27271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585535" y="288758"/>
            <a:ext cx="465221" cy="689810"/>
          </a:xfrm>
          <a:prstGeom prst="parallelogram">
            <a:avLst>
              <a:gd name="adj" fmla="val 56034"/>
            </a:avLst>
          </a:prstGeom>
          <a:gradFill>
            <a:gsLst>
              <a:gs pos="0">
                <a:srgbClr val="E40132"/>
              </a:gs>
              <a:gs pos="69000">
                <a:srgbClr val="9D9D9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050756" y="473242"/>
            <a:ext cx="8478255" cy="62786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OFFSHORE </a:t>
            </a:r>
            <a:r>
              <a:rPr lang="tr-TR" alt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ANALİZ VE MONİTÖR SİSTEMİ</a:t>
            </a:r>
            <a:endParaRPr lang="en-US" altLang="en-US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1980805" y="834600"/>
            <a:ext cx="8712236" cy="4788776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50" y="1398904"/>
            <a:ext cx="6117833" cy="354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arallelogram 22"/>
          <p:cNvSpPr/>
          <p:nvPr/>
        </p:nvSpPr>
        <p:spPr>
          <a:xfrm>
            <a:off x="7214616" y="6205888"/>
            <a:ext cx="4977384" cy="652112"/>
          </a:xfrm>
          <a:custGeom>
            <a:avLst/>
            <a:gdLst>
              <a:gd name="connsiteX0" fmla="*/ 0 w 5205984"/>
              <a:gd name="connsiteY0" fmla="*/ 963168 h 963168"/>
              <a:gd name="connsiteX1" fmla="*/ 240792 w 5205984"/>
              <a:gd name="connsiteY1" fmla="*/ 0 h 963168"/>
              <a:gd name="connsiteX2" fmla="*/ 5205984 w 5205984"/>
              <a:gd name="connsiteY2" fmla="*/ 0 h 963168"/>
              <a:gd name="connsiteX3" fmla="*/ 4965192 w 5205984"/>
              <a:gd name="connsiteY3" fmla="*/ 963168 h 963168"/>
              <a:gd name="connsiteX4" fmla="*/ 0 w 5205984"/>
              <a:gd name="connsiteY4" fmla="*/ 963168 h 963168"/>
              <a:gd name="connsiteX0" fmla="*/ 0 w 4977384"/>
              <a:gd name="connsiteY0" fmla="*/ 963168 h 963168"/>
              <a:gd name="connsiteX1" fmla="*/ 240792 w 4977384"/>
              <a:gd name="connsiteY1" fmla="*/ 0 h 963168"/>
              <a:gd name="connsiteX2" fmla="*/ 4977384 w 4977384"/>
              <a:gd name="connsiteY2" fmla="*/ 15240 h 963168"/>
              <a:gd name="connsiteX3" fmla="*/ 4965192 w 4977384"/>
              <a:gd name="connsiteY3" fmla="*/ 963168 h 963168"/>
              <a:gd name="connsiteX4" fmla="*/ 0 w 4977384"/>
              <a:gd name="connsiteY4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84" h="963168">
                <a:moveTo>
                  <a:pt x="0" y="963168"/>
                </a:moveTo>
                <a:lnTo>
                  <a:pt x="240792" y="0"/>
                </a:lnTo>
                <a:lnTo>
                  <a:pt x="4977384" y="15240"/>
                </a:lnTo>
                <a:lnTo>
                  <a:pt x="4965192" y="963168"/>
                </a:lnTo>
                <a:lnTo>
                  <a:pt x="0" y="963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0">
            <a:gradFill flip="none" rotWithShape="1">
              <a:gsLst>
                <a:gs pos="0">
                  <a:srgbClr val="E40132"/>
                </a:gs>
                <a:gs pos="91200">
                  <a:srgbClr val="A38F93"/>
                </a:gs>
                <a:gs pos="100000">
                  <a:srgbClr val="9D9D9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07" y="6236626"/>
            <a:ext cx="3109670" cy="5815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09481" y="5416481"/>
            <a:ext cx="2910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 Tablet ve Mobil İzleme )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4050" r="18121" b="23629"/>
          <a:stretch/>
        </p:blipFill>
        <p:spPr>
          <a:xfrm>
            <a:off x="0" y="6108346"/>
            <a:ext cx="1753223" cy="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6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233</Words>
  <Application>Microsoft Macintosh PowerPoint</Application>
  <PresentationFormat>Widescreen</PresentationFormat>
  <Paragraphs>57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Lato Light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wasim</dc:creator>
  <cp:lastModifiedBy>Timuçin Çelik</cp:lastModifiedBy>
  <cp:revision>131</cp:revision>
  <dcterms:created xsi:type="dcterms:W3CDTF">2017-07-06T20:52:44Z</dcterms:created>
  <dcterms:modified xsi:type="dcterms:W3CDTF">2017-11-15T14:18:21Z</dcterms:modified>
</cp:coreProperties>
</file>